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5726" r:id="rId1"/>
    <p:sldMasterId id="2147485727" r:id="rId2"/>
    <p:sldMasterId id="2147485728" r:id="rId3"/>
  </p:sldMasterIdLst>
  <p:notesMasterIdLst>
    <p:notesMasterId r:id="rId4"/>
  </p:notesMasterIdLst>
  <p:handoutMasterIdLst>
    <p:handoutMasterId r:id="rId5"/>
  </p:handoutMasterIdLst>
  <p:sldIdLst>
    <p:sldId id="558" r:id="rId6"/>
    <p:sldId id="535" r:id="rId7"/>
    <p:sldId id="548" r:id="rId8"/>
    <p:sldId id="578" r:id="rId9"/>
    <p:sldId id="571" r:id="rId10"/>
    <p:sldId id="587" r:id="rId11"/>
    <p:sldId id="579" r:id="rId12"/>
    <p:sldId id="588" r:id="rId13"/>
    <p:sldId id="583" r:id="rId14"/>
    <p:sldId id="584" r:id="rId15"/>
    <p:sldId id="582" r:id="rId16"/>
    <p:sldId id="585" r:id="rId17"/>
    <p:sldId id="586" r:id="rId18"/>
    <p:sldId id="572" r:id="rId19"/>
    <p:sldId id="570" r:id="rId20"/>
  </p:sldIdLst>
  <p:sldSz cx="9144000" cy="6858000" type="screen4x3"/>
  <p:notesSz cx="6735763" cy="9866313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8833" autoAdjust="0"/>
    <p:restoredTop sz="96582" autoAdjust="0"/>
  </p:normalViewPr>
  <p:slideViewPr>
    <p:cSldViewPr>
      <p:cViewPr varScale="1">
        <p:scale>
          <a:sx n="100" d="100"/>
          <a:sy n="100" d="100"/>
        </p:scale>
        <p:origin x="738" y="108"/>
      </p:cViewPr>
      <p:guideLst>
        <p:guide orient="horz" pos="2149"/>
        <p:guide pos="287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3132" y="96"/>
      </p:cViewPr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5.xml"  /><Relationship Id="rId11" Type="http://schemas.openxmlformats.org/officeDocument/2006/relationships/slide" Target="slides/slide6.xml"  /><Relationship Id="rId12" Type="http://schemas.openxmlformats.org/officeDocument/2006/relationships/slide" Target="slides/slide7.xml"  /><Relationship Id="rId13" Type="http://schemas.openxmlformats.org/officeDocument/2006/relationships/slide" Target="slides/slide8.xml"  /><Relationship Id="rId14" Type="http://schemas.openxmlformats.org/officeDocument/2006/relationships/slide" Target="slides/slide9.xml"  /><Relationship Id="rId15" Type="http://schemas.openxmlformats.org/officeDocument/2006/relationships/slide" Target="slides/slide10.xml"  /><Relationship Id="rId16" Type="http://schemas.openxmlformats.org/officeDocument/2006/relationships/slide" Target="slides/slide11.xml"  /><Relationship Id="rId17" Type="http://schemas.openxmlformats.org/officeDocument/2006/relationships/slide" Target="slides/slide12.xml"  /><Relationship Id="rId18" Type="http://schemas.openxmlformats.org/officeDocument/2006/relationships/slide" Target="slides/slide13.xml"  /><Relationship Id="rId19" Type="http://schemas.openxmlformats.org/officeDocument/2006/relationships/slide" Target="slides/slide14.xml"  /><Relationship Id="rId2" Type="http://schemas.openxmlformats.org/officeDocument/2006/relationships/slideMaster" Target="slideMasters/slideMaster2.xml"  /><Relationship Id="rId20" Type="http://schemas.openxmlformats.org/officeDocument/2006/relationships/slide" Target="slides/slide15.xml"  /><Relationship Id="rId21" Type="http://schemas.openxmlformats.org/officeDocument/2006/relationships/presProps" Target="presProps.xml"  /><Relationship Id="rId22" Type="http://schemas.openxmlformats.org/officeDocument/2006/relationships/viewProps" Target="viewProps.xml"  /><Relationship Id="rId23" Type="http://schemas.openxmlformats.org/officeDocument/2006/relationships/theme" Target="theme/theme1.xml"  /><Relationship Id="rId24" Type="http://schemas.openxmlformats.org/officeDocument/2006/relationships/tableStyles" Target="tableStyles.xml"  /><Relationship Id="rId3" Type="http://schemas.openxmlformats.org/officeDocument/2006/relationships/slideMaster" Target="slideMasters/slideMaster3.xml"  /><Relationship Id="rId4" Type="http://schemas.openxmlformats.org/officeDocument/2006/relationships/notesMaster" Target="notesMasters/notesMaster1.xml"  /><Relationship Id="rId5" Type="http://schemas.openxmlformats.org/officeDocument/2006/relationships/handoutMaster" Target="handoutMasters/handoutMaster1.xml"  /><Relationship Id="rId6" Type="http://schemas.openxmlformats.org/officeDocument/2006/relationships/slide" Target="slides/slide1.xml"  /><Relationship Id="rId7" Type="http://schemas.openxmlformats.org/officeDocument/2006/relationships/slide" Target="slides/slide2.xml"  /><Relationship Id="rId8" Type="http://schemas.openxmlformats.org/officeDocument/2006/relationships/slide" Target="slides/slide3.xml"  /><Relationship Id="rId9" Type="http://schemas.openxmlformats.org/officeDocument/2006/relationships/slide" Target="slides/slide4.xml"  /></Relationships>
</file>

<file path=ppt/drawings/_rels/vmlDrawing1.vml.rels><?xml version="1.0" encoding="UTF-8" standalone="yes" ?><Relationships xmlns="http://schemas.openxmlformats.org/package/2006/relationships"><Relationship Id="rId1" Type="http://schemas.openxmlformats.org/officeDocument/2006/relationships/image" Target="../media/image13.emf"  /><Relationship Id="rId2" Type="http://schemas.openxmlformats.org/officeDocument/2006/relationships/image" Target="../media/image14.emf"  /><Relationship Id="rId3" Type="http://schemas.openxmlformats.org/officeDocument/2006/relationships/image" Target="../media/image15.emf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5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1" y="2"/>
            <a:ext cx="2919413" cy="49371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 eaLnBrk="1" latinLnBrk="1" hangingPunct="1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763" y="2"/>
            <a:ext cx="2919412" cy="49371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 eaLnBrk="1" latinLnBrk="1" hangingPunct="1">
              <a:defRPr sz="1200"/>
            </a:lvl1pPr>
          </a:lstStyle>
          <a:p>
            <a:pPr lvl="0">
              <a:defRPr/>
            </a:pPr>
            <a:fld id="{C82820DB-69E5-4564-A18C-136919232A3B}" type="datetime1">
              <a:rPr lang="ko-KR" altLang="en-US"/>
              <a:pPr lvl="0">
                <a:defRPr/>
              </a:pPr>
              <a:t>2025-04-23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371014"/>
            <a:ext cx="2919413" cy="49371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 eaLnBrk="1" latinLnBrk="1" hangingPunct="1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763" y="9371014"/>
            <a:ext cx="2919412" cy="493712"/>
          </a:xfrm>
          <a:prstGeom prst="rect">
            <a:avLst/>
          </a:prstGeom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>
            <a:lvl1pPr algn="r" eaLnBrk="1" latinLnBrk="1" hangingPunct="1">
              <a:defRPr sz="1200"/>
            </a:lvl1pPr>
          </a:lstStyle>
          <a:p>
            <a:pPr lvl="0">
              <a:defRPr/>
            </a:pPr>
            <a:fld id="{A2F9DB7B-EB81-4122-A011-058B769A854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4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1" y="2"/>
            <a:ext cx="2919413" cy="49371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2"/>
            <a:ext cx="2919412" cy="49371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 lvl="0">
              <a:defRPr/>
            </a:pPr>
            <a:fld id="{89B303FC-FB0A-4E9B-9755-D7B8E51C279C}" type="datetime1">
              <a:rPr lang="ko-KR" altLang="en-US"/>
              <a:pPr lvl="0">
                <a:defRPr/>
              </a:pPr>
              <a:t>2025-04-23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7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014"/>
            <a:ext cx="2919413" cy="49371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4"/>
            <a:ext cx="2919412" cy="493712"/>
          </a:xfrm>
          <a:prstGeom prst="rect">
            <a:avLst/>
          </a:prstGeom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latin typeface="맑은 고딕"/>
                <a:ea typeface="맑은 고딕"/>
              </a:defRPr>
            </a:lvl1pPr>
          </a:lstStyle>
          <a:p>
            <a:pPr lvl="0">
              <a:defRPr/>
            </a:pPr>
            <a:fld id="{526CBA97-F697-438D-90A3-89809768B91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slide" Target="../slides/slide4.xml"  /><Relationship Id="rId2" Type="http://schemas.openxmlformats.org/officeDocument/2006/relationships/notesMaster" Target="../notesMasters/notesMaster1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slide" Target="../slides/slide5.xml"  /><Relationship Id="rId2" Type="http://schemas.openxmlformats.org/officeDocument/2006/relationships/notesMaster" Target="../notesMasters/notesMaster1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slide" Target="../slides/slide6.xml"  /><Relationship Id="rId2" Type="http://schemas.openxmlformats.org/officeDocument/2006/relationships/notesMaster" Target="../notesMasters/notesMaster1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slide" Target="../slides/slide7.xml"  /><Relationship Id="rId2" Type="http://schemas.openxmlformats.org/officeDocument/2006/relationships/notesMaster" Target="../notesMasters/notesMaster1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slide" Target="../slides/slide9.xml"  /><Relationship Id="rId2" Type="http://schemas.openxmlformats.org/officeDocument/2006/relationships/notesMaster" Target="../notesMasters/notesMaster1.xml"  /></Relationships>
</file>

<file path=ppt/notesSlides/_rels/notesSlide8.xml.rels><?xml version="1.0" encoding="UTF-8" standalone="yes" ?><Relationships xmlns="http://schemas.openxmlformats.org/package/2006/relationships"><Relationship Id="rId1" Type="http://schemas.openxmlformats.org/officeDocument/2006/relationships/slide" Target="../slides/slide10.xml"  /><Relationship Id="rId2" Type="http://schemas.openxmlformats.org/officeDocument/2006/relationships/notesMaster" Target="../notesMasters/notesMaster1.xml"  /></Relationships>
</file>

<file path=ppt/notesSlides/_rels/notesSlide9.xml.rels><?xml version="1.0" encoding="UTF-8" standalone="yes" ?><Relationships xmlns="http://schemas.openxmlformats.org/package/2006/relationships"><Relationship Id="rId1" Type="http://schemas.openxmlformats.org/officeDocument/2006/relationships/slide" Target="../slides/slide11.xml"  /><Relationship Id="rId2" Type="http://schemas.openxmlformats.org/officeDocument/2006/relationships/notesMaster" Target="../notesMasters/notesMaster1.xml"  /></Relationships>
</file>

<file path=ppt/notesSlides/_rels/notesSlide10.xml.rels><?xml version="1.0" encoding="UTF-8" standalone="yes" ?><Relationships xmlns="http://schemas.openxmlformats.org/package/2006/relationships"><Relationship Id="rId1" Type="http://schemas.openxmlformats.org/officeDocument/2006/relationships/slide" Target="../slides/slide12.xml"  /><Relationship Id="rId2" Type="http://schemas.openxmlformats.org/officeDocument/2006/relationships/notesMaster" Target="../notesMasters/notesMaster1.xml"  /></Relationships>
</file>

<file path=ppt/notesSlides/_rels/notesSlide1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3.xml"  /><Relationship Id="rId2" Type="http://schemas.openxmlformats.org/officeDocument/2006/relationships/notesMaster" Target="../notesMasters/notesMaster1.xml"  /></Relationships>
</file>

<file path=ppt/notesSlides/_rels/notesSlide12.xml.rels><?xml version="1.0" encoding="UTF-8" standalone="yes" ?><Relationships xmlns="http://schemas.openxmlformats.org/package/2006/relationships"><Relationship Id="rId1" Type="http://schemas.openxmlformats.org/officeDocument/2006/relationships/slide" Target="../slides/slide14.xml"  /><Relationship Id="rId2" Type="http://schemas.openxmlformats.org/officeDocument/2006/relationships/notesMaster" Target="../notesMasters/notesMaster1.xml"  /></Relationships>
</file>

<file path=ppt/notesSlides/_rels/notesSlide13.xml.rels><?xml version="1.0" encoding="UTF-8" standalone="yes" ?><Relationships xmlns="http://schemas.openxmlformats.org/package/2006/relationships"><Relationship Id="rId1" Type="http://schemas.openxmlformats.org/officeDocument/2006/relationships/slide" Target="../slides/slide15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526CBA97-F697-438D-90A3-89809768B918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339725" y="325438"/>
            <a:ext cx="6046788" cy="4535487"/>
          </a:xfrm>
          <a:noFill/>
          <a:ln>
            <a:solidFill>
              <a:srgbClr val="000000"/>
            </a:solidFill>
            <a:miter/>
          </a:ln>
        </p:spPr>
      </p:sp>
      <p:sp>
        <p:nvSpPr>
          <p:cNvPr id="77827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38932" y="5177633"/>
            <a:ext cx="5389563" cy="4440237"/>
          </a:xfrm>
          <a:noFill/>
        </p:spPr>
        <p:txBody>
          <a:bodyPr wrap="square" anchor="t" anchorCtr="0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78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/>
                <a:ea typeface="맑은 고딕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/>
                <a:ea typeface="맑은 고딕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/>
                <a:ea typeface="맑은 고딕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/>
                <a:ea typeface="맑은 고딕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/>
                <a:ea typeface="맑은 고딕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/>
                <a:ea typeface="맑은 고딕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/>
                <a:ea typeface="맑은 고딕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/>
                <a:ea typeface="맑은 고딕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/>
                <a:ea typeface="맑은 고딕"/>
              </a:defRPr>
            </a:lvl9pPr>
          </a:lstStyle>
          <a:p>
            <a:pPr lvl="0">
              <a:spcBef>
                <a:spcPct val="0"/>
              </a:spcBef>
              <a:defRPr/>
            </a:pPr>
            <a:fld id="{D4E9176D-2FF0-47F8-AAA2-1E496C7B8487}" type="slidenum">
              <a:rPr lang="en-US" altLang="en-US">
                <a:solidFill>
                  <a:prstClr val="black"/>
                </a:solidFill>
              </a:rPr>
              <a:pPr lvl="0">
                <a:spcBef>
                  <a:spcPct val="0"/>
                </a:spcBef>
                <a:defRPr/>
              </a:pPr>
              <a:t>15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jpeg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Relationship Id="rId2" Type="http://schemas.openxmlformats.org/officeDocument/2006/relationships/image" Target="../media/image3.jpeg"  /></Relationships>
</file>

<file path=ppt/slideLayouts/_rels/slideLayout1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Relationship Id="rId2" Type="http://schemas.openxmlformats.org/officeDocument/2006/relationships/image" Target="../media/image1.jpeg"  /></Relationships>
</file>

<file path=ppt/slideLayouts/_rels/slideLayout1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Relationship Id="rId2" Type="http://schemas.openxmlformats.org/officeDocument/2006/relationships/image" Target="../media/image4.jpeg"  /></Relationships>
</file>

<file path=ppt/slideLayouts/_rels/slideLayout2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Relationship Id="rId2" Type="http://schemas.openxmlformats.org/officeDocument/2006/relationships/image" Target="../media/image3.jpeg"  /></Relationships>
</file>

<file path=ppt/slideLayouts/_rels/slideLayout2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3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사용자 지정 레이아웃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6"/>
          <p:cNvPicPr>
            <a:picLocks noChangeAspect="1"/>
          </p:cNvPicPr>
          <p:nvPr userDrawn="1"/>
        </p:nvPicPr>
        <p:blipFill rotWithShape="1">
          <a:blip r:embed="rId2"/>
          <a:srcRect l="17150" t="12510" r="14250" b="12440"/>
          <a:stretch>
            <a:fillRect/>
          </a:stretch>
        </p:blipFill>
        <p:spPr>
          <a:xfrm>
            <a:off x="8101013" y="404813"/>
            <a:ext cx="752475" cy="37623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제목 1"/>
          <p:cNvSpPr>
            <a:spLocks noGrp="1"/>
          </p:cNvSpPr>
          <p:nvPr>
            <p:ph type="title" idx="0"/>
          </p:nvPr>
        </p:nvSpPr>
        <p:spPr>
          <a:xfrm>
            <a:off x="751147" y="1487357"/>
            <a:ext cx="7066670" cy="741117"/>
          </a:xfrm>
        </p:spPr>
        <p:txBody>
          <a:bodyPr anchor="t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4800" b="1" kern="1200" dirty="0">
                <a:ln w="9525"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rgbClr val="19a1db"/>
                    </a:gs>
                    <a:gs pos="100000">
                      <a:srgbClr val="187ebc"/>
                    </a:gs>
                  </a:gsLst>
                  <a:lin ang="5400000" scaled="1"/>
                </a:gradFill>
                <a:effectLst>
                  <a:innerShdw blurRad="38100" dist="12700" dir="16200000">
                    <a:prstClr val="black">
                      <a:alpha val="50000"/>
                    </a:prstClr>
                  </a:innerShdw>
                </a:effectLst>
                <a:latin typeface="HY견고딕"/>
                <a:ea typeface="HY견고딕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85800" y="2130426"/>
            <a:ext cx="7772400" cy="1470026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F1540-8609-4768-BD7D-4B326E426859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50EEB-EB8C-4B8A-B037-5F7C055ACE3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4EB73-D43D-46B4-B02A-E654440AAEAD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62B02-150E-4E05-A704-5B85B8BDC6A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E2166-BD10-4B9B-905B-7C55B3AC2ACD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3875D-7CFC-4E01-A5D0-17C9BA435CE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콘텐츠 2개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54A33-6074-4404-A3AE-FB3DB24C89B8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0ACAA-5F1D-420D-BA78-B12038AAE7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비교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9F505-59E7-4863-8802-15A781914F00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28560-3946-4CD4-9BF1-7084A1D6D0A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C7F78-F298-4859-834D-4B24A16B06C3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CB866-06E1-453B-83F9-10BA48350B1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E2996-8DAE-474C-A89C-5FFBDD0F2172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E531F-ABE5-4CBE-9562-4BD3005D5E6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2_빈 화면" type="blank" preserve="1">
  <p:cSld name="2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6"/>
          <p:cNvPicPr>
            <a:picLocks noChangeAspect="1"/>
          </p:cNvPicPr>
          <p:nvPr userDrawn="1"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캡션 있는 콘텐츠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C270E-9A43-4F42-B32C-9DCAE38B4F2D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D4BF2-306F-4A17-958B-0884B315A21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캡션 있는 그림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D508B-C8CE-4ECF-83DD-C824B8641D11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F11FE-691F-4B4C-BBDF-F840D7D35DA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세로 텍스트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8B099-97A6-4517-B029-E76F48294790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A73DA-9AC4-490A-B00D-B4F1DE39ACF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텍스트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0FF14-E242-4F0B-8F42-044FFC0E67FC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9CBE6-3365-4B66-BB7F-A741A826006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사용자 지정 레이아웃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6"/>
          <p:cNvPicPr>
            <a:picLocks noChangeAspect="1"/>
          </p:cNvPicPr>
          <p:nvPr userDrawn="1"/>
        </p:nvPicPr>
        <p:blipFill rotWithShape="1">
          <a:blip r:embed="rId2"/>
          <a:srcRect l="17150" t="12510" r="14250" b="12440"/>
          <a:stretch>
            <a:fillRect/>
          </a:stretch>
        </p:blipFill>
        <p:spPr>
          <a:xfrm>
            <a:off x="7740650" y="404813"/>
            <a:ext cx="1008063" cy="50323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제목 1"/>
          <p:cNvSpPr>
            <a:spLocks noGrp="1"/>
          </p:cNvSpPr>
          <p:nvPr>
            <p:ph type="title" idx="0"/>
          </p:nvPr>
        </p:nvSpPr>
        <p:spPr>
          <a:xfrm>
            <a:off x="751147" y="1487357"/>
            <a:ext cx="7066670" cy="741117"/>
          </a:xfrm>
        </p:spPr>
        <p:txBody>
          <a:bodyPr anchor="t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4800" b="1" kern="1200" dirty="0">
                <a:ln w="9525"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0">
                      <a:srgbClr val="19a1db"/>
                    </a:gs>
                    <a:gs pos="100000">
                      <a:srgbClr val="187ebc"/>
                    </a:gs>
                  </a:gsLst>
                  <a:lin ang="5400000" scaled="1"/>
                </a:gradFill>
                <a:effectLst>
                  <a:innerShdw blurRad="38100" dist="12700" dir="16200000">
                    <a:prstClr val="black">
                      <a:alpha val="50000"/>
                    </a:prstClr>
                  </a:innerShdw>
                </a:effectLst>
                <a:latin typeface="HY견고딕"/>
                <a:ea typeface="HY견고딕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4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51104" y="6556375"/>
            <a:ext cx="2057400" cy="301625"/>
          </a:xfrm>
        </p:spPr>
        <p:txBody>
          <a:bodyPr/>
          <a:lstStyle/>
          <a:p>
            <a:pPr>
              <a:defRPr/>
            </a:pPr>
            <a:r>
              <a:rPr lang="ko-KR" altLang="en-US">
                <a:solidFill>
                  <a:schemeClr val="tx1"/>
                </a:solidFill>
              </a:rPr>
              <a:t/>
            </a:r>
            <a:endParaRPr lang="ko-KR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2_사용자 지정 레이아웃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9D2D6C-7459-43D8-9C84-BA7577C058A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사용자 지정 레이아웃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0_사용자 지정 레이아웃" userDrawn="1">
  <p:cSld name="1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>
            <a:off x="8247063" y="188913"/>
            <a:ext cx="0" cy="320675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7"/>
          <p:cNvPicPr>
            <a:picLocks noChangeAspect="1"/>
          </p:cNvPicPr>
          <p:nvPr userDrawn="1"/>
        </p:nvPicPr>
        <p:blipFill rotWithShape="1">
          <a:blip r:embed="rId2"/>
          <a:srcRect l="17150" t="12510" r="14250" b="12440"/>
          <a:stretch>
            <a:fillRect/>
          </a:stretch>
        </p:blipFill>
        <p:spPr>
          <a:xfrm>
            <a:off x="8323263" y="149225"/>
            <a:ext cx="752475" cy="37623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28979" y="76196"/>
            <a:ext cx="7812896" cy="511062"/>
          </a:xfrm>
        </p:spPr>
        <p:txBody>
          <a:bodyPr>
            <a:normAutofit/>
          </a:bodyPr>
          <a:lstStyle>
            <a:lvl1pPr>
              <a:defRPr sz="2400" b="1" spc="-50" baseline="0">
                <a:ln w="9525">
                  <a:solidFill>
                    <a:schemeClr val="accent1"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7cb7"/>
                    </a:gs>
                    <a:gs pos="100000">
                      <a:srgbClr val="005f8e"/>
                    </a:gs>
                  </a:gsLst>
                  <a:lin ang="5400000" scaled="1"/>
                  <a:tileRect/>
                </a:gradFill>
                <a:latin typeface="+mj-lt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7_빈 화면" type="blank">
  <p:cSld name="7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3_빈 화면" userDrawn="1">
  <p:cSld name="3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 userDrawn="1"/>
        </p:nvSpPr>
        <p:spPr>
          <a:xfrm>
            <a:off x="0" y="6524627"/>
            <a:ext cx="9144000" cy="333375"/>
          </a:xfrm>
          <a:prstGeom prst="rect">
            <a:avLst/>
          </a:prstGeom>
          <a:gradFill rotWithShape="1">
            <a:gsLst>
              <a:gs pos="0">
                <a:srgbClr val="0066cc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/>
          </a:ln>
        </p:spPr>
        <p:txBody>
          <a:bodyPr wrap="none" anchor="ctr"/>
          <a:lstStyle/>
          <a:p>
            <a:pPr algn="ctr">
              <a:defRPr/>
            </a:pPr>
            <a:endParaRPr lang="ko-KR" altLang="en-US" sz="1350">
              <a:ea typeface="HY헤드라인M"/>
            </a:endParaRPr>
          </a:p>
        </p:txBody>
      </p:sp>
      <p:sp>
        <p:nvSpPr>
          <p:cNvPr id="5" name="Rectangle 13"/>
          <p:cNvSpPr>
            <a:spLocks noChangeArrowheads="1"/>
          </p:cNvSpPr>
          <p:nvPr userDrawn="1"/>
        </p:nvSpPr>
        <p:spPr>
          <a:xfrm>
            <a:off x="0" y="913062"/>
            <a:ext cx="9069388" cy="46038"/>
          </a:xfrm>
          <a:prstGeom prst="rect">
            <a:avLst/>
          </a:prstGeom>
          <a:gradFill rotWithShape="0">
            <a:gsLst>
              <a:gs pos="0">
                <a:srgbClr val="0066cc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/>
          </a:ln>
        </p:spPr>
        <p:txBody>
          <a:bodyPr wrap="none" anchor="ctr"/>
          <a:lstStyle/>
          <a:p>
            <a:pPr algn="ctr">
              <a:defRPr/>
            </a:pPr>
            <a:endParaRPr lang="ko-KR" altLang="en-US" sz="1350">
              <a:ea typeface="HY헤드라인M"/>
            </a:endParaRPr>
          </a:p>
        </p:txBody>
      </p:sp>
      <p:sp>
        <p:nvSpPr>
          <p:cNvPr id="13" name="제목 1"/>
          <p:cNvSpPr>
            <a:spLocks noGrp="1"/>
          </p:cNvSpPr>
          <p:nvPr>
            <p:ph type="title" idx="0"/>
          </p:nvPr>
        </p:nvSpPr>
        <p:spPr>
          <a:xfrm>
            <a:off x="285720" y="238859"/>
            <a:ext cx="7740231" cy="741869"/>
          </a:xfrm>
        </p:spPr>
        <p:txBody>
          <a:bodyPr/>
          <a:lstStyle>
            <a:lvl1pPr marL="0" marR="0" indent="0" algn="l" defTabSz="6858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kumimoji="1" lang="ko-KR" altLang="en-US" sz="1800" b="1" kern="1200" dirty="0">
                <a:solidFill>
                  <a:srgbClr val="002060"/>
                </a:solidFill>
                <a:latin typeface="+mn-ea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pic>
        <p:nvPicPr>
          <p:cNvPr id="9" name="그림 6"/>
          <p:cNvPicPr>
            <a:picLocks noChangeAspect="1"/>
          </p:cNvPicPr>
          <p:nvPr userDrawn="1"/>
        </p:nvPicPr>
        <p:blipFill rotWithShape="1">
          <a:blip r:embed="rId2"/>
          <a:srcRect l="17150" t="12510" r="14250" b="12440"/>
          <a:stretch>
            <a:fillRect/>
          </a:stretch>
        </p:blipFill>
        <p:spPr>
          <a:xfrm>
            <a:off x="8056863" y="134596"/>
            <a:ext cx="1008063" cy="503237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51104" y="6556375"/>
            <a:ext cx="2057400" cy="301625"/>
          </a:xfrm>
        </p:spPr>
        <p:txBody>
          <a:bodyPr/>
          <a:lstStyle/>
          <a:p>
            <a:pPr>
              <a:defRPr/>
            </a:pPr>
            <a:r>
              <a:rPr lang="ko-KR" altLang="en-US">
                <a:solidFill>
                  <a:schemeClr val="tx1"/>
                </a:solidFill>
              </a:rPr>
              <a:t/>
            </a: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Rectangle 56"/>
          <p:cNvSpPr>
            <a:spLocks noChangeArrowheads="1"/>
          </p:cNvSpPr>
          <p:nvPr userDrawn="1"/>
        </p:nvSpPr>
        <p:spPr>
          <a:xfrm>
            <a:off x="-26347" y="6525344"/>
            <a:ext cx="1641796" cy="2616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algn="ctr">
              <a:buFont typeface="Wingdings"/>
              <a:buNone/>
              <a:defRPr/>
            </a:pPr>
            <a:r>
              <a:rPr lang="en-US" altLang="ko-KR" sz="1100" b="1">
                <a:solidFill>
                  <a:schemeClr val="bg1"/>
                </a:solidFill>
                <a:latin typeface="Arial"/>
                <a:ea typeface="HY헤드라인M"/>
                <a:cs typeface="Arial"/>
              </a:rPr>
              <a:t>KOREAN REGISTER  </a:t>
            </a:r>
            <a:endParaRPr lang="en-US" altLang="ko-KR" sz="1100" b="1">
              <a:solidFill>
                <a:schemeClr val="bg1"/>
              </a:solidFill>
              <a:latin typeface="Arial"/>
              <a:ea typeface="HY헤드라인M"/>
              <a:cs typeface="Arial"/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slideLayout" Target="../slideLayouts/slideLayout13.xml"  /><Relationship Id="rId14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_rels/slideMaster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4.xml"  /><Relationship Id="rId2" Type="http://schemas.openxmlformats.org/officeDocument/2006/relationships/slideLayout" Target="../slideLayouts/slideLayout15.xml"  /><Relationship Id="rId3" Type="http://schemas.openxmlformats.org/officeDocument/2006/relationships/slideLayout" Target="../slideLayouts/slideLayout16.xml"  /><Relationship Id="rId4" Type="http://schemas.openxmlformats.org/officeDocument/2006/relationships/slideLayout" Target="../slideLayouts/slideLayout17.xml"  /><Relationship Id="rId5" Type="http://schemas.openxmlformats.org/officeDocument/2006/relationships/slideLayout" Target="../slideLayouts/slideLayout18.xml"  /><Relationship Id="rId6" Type="http://schemas.openxmlformats.org/officeDocument/2006/relationships/slideLayout" Target="../slideLayouts/slideLayout19.xml"  /><Relationship Id="rId7" Type="http://schemas.openxmlformats.org/officeDocument/2006/relationships/slideLayout" Target="../slideLayouts/slideLayout20.xml"  /><Relationship Id="rId8" Type="http://schemas.openxmlformats.org/officeDocument/2006/relationships/theme" Target="../theme/theme2.xml"  /></Relationships>
</file>

<file path=ppt/slideMasters/_rels/slideMaster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1.xml"  /><Relationship Id="rId2" Type="http://schemas.openxmlformats.org/officeDocument/2006/relationships/theme" Target="../theme/theme3.xml"  /><Relationship Id="rId3" Type="http://schemas.openxmlformats.org/officeDocument/2006/relationships/image" Target="../media/image5.png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Office 테마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C9B8DBB-7C14-4EF8-A9BF-1FAC8EC1BB9D}" type="datetime1">
              <a:rPr lang="ko-KR" altLang="en-US"/>
              <a:pPr>
                <a:defRPr/>
              </a:pPr>
              <a:t>2025-04-22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solidFill>
                  <a:srgbClr val="898989"/>
                </a:solidFill>
                <a:latin typeface="맑은 고딕"/>
                <a:ea typeface="맑은 고딕"/>
              </a:defRPr>
            </a:lvl1pPr>
          </a:lstStyle>
          <a:p>
            <a:pPr>
              <a:defRPr/>
            </a:pPr>
            <a:fld id="{565092F1-5812-4A86-A4B2-19B35F9D51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87" r:id="rId1"/>
    <p:sldLayoutId id="2147485688" r:id="rId2"/>
    <p:sldLayoutId id="2147485689" r:id="rId3"/>
    <p:sldLayoutId id="2147485690" r:id="rId4"/>
    <p:sldLayoutId id="2147485691" r:id="rId5"/>
    <p:sldLayoutId id="2147485692" r:id="rId6"/>
    <p:sldLayoutId id="2147485693" r:id="rId7"/>
    <p:sldLayoutId id="2147485694" r:id="rId8"/>
    <p:sldLayoutId id="2147485695" r:id="rId9"/>
    <p:sldLayoutId id="2147485696" r:id="rId10"/>
    <p:sldLayoutId id="2147485697" r:id="rId11"/>
    <p:sldLayoutId id="2147485698" r:id="rId12"/>
    <p:sldLayoutId id="2147485699" r:id="rId13"/>
  </p:sldLayoutIdLst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12_Office 테마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 idx="0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en-US" altLang="ko-KR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en-US" altLang="ko-K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맑은 고딕"/>
                <a:ea typeface="HY견고딕"/>
              </a:defRPr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맑은 고딕"/>
                <a:ea typeface="HY견고딕"/>
              </a:defRPr>
            </a:lvl1pPr>
          </a:lstStyle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solidFill>
                  <a:srgbClr val="898989"/>
                </a:solidFill>
                <a:latin typeface="맑은 고딕"/>
                <a:ea typeface="HY견고딕"/>
              </a:defRPr>
            </a:lvl1pPr>
          </a:lstStyle>
          <a:p>
            <a:pPr>
              <a:defRPr/>
            </a:pPr>
            <a:fld id="{009D2D6C-7459-43D8-9C84-BA7577C058A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00" r:id="rId1"/>
    <p:sldLayoutId id="2147485701" r:id="rId2"/>
    <p:sldLayoutId id="2147485702" r:id="rId3"/>
    <p:sldLayoutId id="2147485703" r:id="rId4"/>
    <p:sldLayoutId id="2147485704" r:id="rId5"/>
    <p:sldLayoutId id="2147485705" r:id="rId6"/>
    <p:sldLayoutId id="2147485706" r:id="rId7"/>
  </p:sldLayoutIdLst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HY견고딕"/>
          <a:cs typeface="+mj-cs"/>
        </a:defRPr>
      </a:lvl1pPr>
      <a:lvl2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HY견고딕"/>
        </a:defRPr>
      </a:lvl2pPr>
      <a:lvl3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HY견고딕"/>
        </a:defRPr>
      </a:lvl3pPr>
      <a:lvl4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HY견고딕"/>
        </a:defRPr>
      </a:lvl4pPr>
      <a:lvl5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HY견고딕"/>
        </a:defRPr>
      </a:lvl5pPr>
      <a:lvl6pPr marL="4572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HY견고딕"/>
        </a:defRPr>
      </a:lvl6pPr>
      <a:lvl7pPr marL="9144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HY견고딕"/>
        </a:defRPr>
      </a:lvl7pPr>
      <a:lvl8pPr marL="13716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HY견고딕"/>
        </a:defRPr>
      </a:lvl8pPr>
      <a:lvl9pPr marL="18288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HY견고딕"/>
        </a:defRPr>
      </a:lvl9pPr>
    </p:titleStyle>
    <p:bodyStyle>
      <a:lvl1pPr marL="228600" indent="-228600" algn="l" rtl="0" eaLnBrk="0" fontAlgn="base" latinLnBrk="1" hangingPunct="0">
        <a:lnSpc>
          <a:spcPct val="90000"/>
        </a:lnSpc>
        <a:spcBef>
          <a:spcPts val="1000"/>
        </a:spcBef>
        <a:spcAft>
          <a:spcPct val="0"/>
        </a:spcAft>
        <a:buFont typeface="Arial"/>
        <a:buChar char="•"/>
        <a:defRPr sz="2800" kern="1200">
          <a:solidFill>
            <a:schemeClr val="tx1"/>
          </a:solidFill>
          <a:latin typeface="+mn-lt"/>
          <a:ea typeface="HY견고딕"/>
          <a:cs typeface="+mn-cs"/>
        </a:defRPr>
      </a:lvl1pPr>
      <a:lvl2pPr marL="6858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HY견고딕"/>
          <a:cs typeface="+mn-cs"/>
        </a:defRPr>
      </a:lvl2pPr>
      <a:lvl3pPr marL="11430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HY견고딕"/>
          <a:cs typeface="+mn-cs"/>
        </a:defRPr>
      </a:lvl3pPr>
      <a:lvl4pPr marL="16002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HY견고딕"/>
          <a:cs typeface="+mn-cs"/>
        </a:defRPr>
      </a:lvl4pPr>
      <a:lvl5pPr marL="20574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HY견고딕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1_Office 테마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KakaoTalk_20170810_175039490.png"/>
          <p:cNvPicPr>
            <a:picLocks noChangeAspect="1" noChangeArrowheads="1"/>
          </p:cNvPicPr>
          <p:nvPr userDrawn="1"/>
        </p:nvPicPr>
        <p:blipFill rotWithShape="1">
          <a:blip r:embed="rId3"/>
          <a:srcRect/>
          <a:stretch>
            <a:fillRect/>
          </a:stretch>
        </p:blipFill>
        <p:spPr>
          <a:xfrm>
            <a:off x="0" y="0"/>
            <a:ext cx="9144000" cy="685924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707" r:id="rId1"/>
  </p:sldLayoutIdLst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20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20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3.xml"  /><Relationship Id="rId2" Type="http://schemas.openxmlformats.org/officeDocument/2006/relationships/slideLayout" Target="../slideLayouts/slideLayout20.xml"  /><Relationship Id="rId3" Type="http://schemas.openxmlformats.org/officeDocument/2006/relationships/image" Target="../media/image6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4.xml"  /><Relationship Id="rId2" Type="http://schemas.openxmlformats.org/officeDocument/2006/relationships/slideLayout" Target="../slideLayouts/slideLayout20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5.xml"  /><Relationship Id="rId2" Type="http://schemas.openxmlformats.org/officeDocument/2006/relationships/slideLayout" Target="../slideLayouts/slideLayout20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6.xml"  /><Relationship Id="rId2" Type="http://schemas.openxmlformats.org/officeDocument/2006/relationships/slideLayout" Target="../slideLayouts/slideLayout20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0.xml"  /><Relationship Id="rId2" Type="http://schemas.openxmlformats.org/officeDocument/2006/relationships/image" Target="../media/image7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7.xml"  /><Relationship Id="rId2" Type="http://schemas.openxmlformats.org/officeDocument/2006/relationships/slideLayout" Target="../slideLayouts/slideLayout20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8.xml"  /><Relationship Id="rId2" Type="http://schemas.openxmlformats.org/officeDocument/2006/relationships/slideLayout" Target="../slideLayouts/slideLayout20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9.xml"  /><Relationship Id="rId2" Type="http://schemas.openxmlformats.org/officeDocument/2006/relationships/slideLayout" Target="../slideLayouts/slideLayout20.xml"  /><Relationship Id="rId3" Type="http://schemas.openxmlformats.org/officeDocument/2006/relationships/image" Target="../media/image8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0.xml"  /><Relationship Id="rId2" Type="http://schemas.openxmlformats.org/officeDocument/2006/relationships/slideLayout" Target="../slideLayouts/slideLayout20.xml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1.xml"  /><Relationship Id="rId2" Type="http://schemas.openxmlformats.org/officeDocument/2006/relationships/slideLayout" Target="../slideLayouts/slideLayout20.xml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2.xml"  /><Relationship Id="rId10" Type="http://schemas.openxmlformats.org/officeDocument/2006/relationships/oleObject" Target="../embeddings/oleObject3.bin"  /><Relationship Id="rId2" Type="http://schemas.openxmlformats.org/officeDocument/2006/relationships/slideLayout" Target="../slideLayouts/slideLayout20.xml"  /><Relationship Id="rId3" Type="http://schemas.openxmlformats.org/officeDocument/2006/relationships/image" Target="../media/image9.png"  /><Relationship Id="rId4" Type="http://schemas.openxmlformats.org/officeDocument/2006/relationships/image" Target="../media/image10.png"  /><Relationship Id="rId5" Type="http://schemas.openxmlformats.org/officeDocument/2006/relationships/image" Target="../media/image11.png"  /><Relationship Id="rId6" Type="http://schemas.openxmlformats.org/officeDocument/2006/relationships/image" Target="../media/image12.png"  /><Relationship Id="rId7" Type="http://schemas.openxmlformats.org/officeDocument/2006/relationships/vmlDrawing" Target="../drawings/vmlDrawing1.vml"  /><Relationship Id="rId8" Type="http://schemas.openxmlformats.org/officeDocument/2006/relationships/oleObject" Target="../embeddings/oleObject1.bin"  /><Relationship Id="rId9" Type="http://schemas.openxmlformats.org/officeDocument/2006/relationships/oleObject" Target="../embeddings/oleObject2.bin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3.xml"  /><Relationship Id="rId2" Type="http://schemas.openxmlformats.org/officeDocument/2006/relationships/slideLayout" Target="../slideLayouts/slideLayout8.xml"  /><Relationship Id="rId3" Type="http://schemas.openxmlformats.org/officeDocument/2006/relationships/image" Target="../media/image16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57164" y="2279191"/>
            <a:ext cx="4634950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000">
                <a:solidFill>
                  <a:prstClr val="white"/>
                </a:solidFill>
                <a:latin typeface="HY헤드라인M"/>
                <a:ea typeface="HY헤드라인M"/>
                <a:cs typeface="Myriad Hebrew"/>
              </a:rPr>
              <a:t>RG</a:t>
            </a:r>
            <a:r>
              <a:rPr kumimoji="0" lang="ko-KR" altLang="en-US" sz="3000">
                <a:solidFill>
                  <a:prstClr val="white"/>
                </a:solidFill>
                <a:latin typeface="HY헤드라인M"/>
                <a:ea typeface="HY헤드라인M"/>
                <a:cs typeface="Myriad Hebrew"/>
              </a:rPr>
              <a:t>발급지원 </a:t>
            </a:r>
            <a:r>
              <a:rPr kumimoji="0" lang="en-US" altLang="ko-KR" sz="3000">
                <a:solidFill>
                  <a:prstClr val="white"/>
                </a:solidFill>
                <a:latin typeface="HY헤드라인M"/>
                <a:ea typeface="HY헤드라인M"/>
                <a:cs typeface="Myriad Hebrew"/>
              </a:rPr>
              <a:t>- </a:t>
            </a:r>
            <a:endParaRPr kumimoji="0" lang="en-US" altLang="ko-KR" sz="3000">
              <a:solidFill>
                <a:prstClr val="white"/>
              </a:solidFill>
              <a:latin typeface="HY헤드라인M"/>
              <a:ea typeface="HY헤드라인M"/>
              <a:cs typeface="Myriad Hebrew"/>
            </a:endParaRPr>
          </a:p>
          <a:p>
            <a:pPr eaLnBrk="1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>
                <a:solidFill>
                  <a:prstClr val="white"/>
                </a:solidFill>
                <a:latin typeface="HY헤드라인M"/>
                <a:ea typeface="HY헤드라인M"/>
                <a:cs typeface="Myriad Hebrew"/>
              </a:rPr>
              <a:t>KR_</a:t>
            </a:r>
            <a:r>
              <a:rPr kumimoji="0" lang="ko-KR" altLang="en-US" sz="3600">
                <a:solidFill>
                  <a:prstClr val="white"/>
                </a:solidFill>
                <a:latin typeface="HY헤드라인M"/>
                <a:ea typeface="HY헤드라인M"/>
                <a:cs typeface="Myriad Hebrew"/>
              </a:rPr>
              <a:t>선박건조능력평가</a:t>
            </a:r>
            <a:endParaRPr kumimoji="0" lang="ko-KR" altLang="en-US" sz="3600">
              <a:solidFill>
                <a:prstClr val="white"/>
              </a:solidFill>
              <a:latin typeface="HY헤드라인M"/>
              <a:ea typeface="HY헤드라인M"/>
              <a:cs typeface="Myriad Hebrew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85410" y="4686816"/>
            <a:ext cx="3419037" cy="1302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>
                <a:solidFill>
                  <a:prstClr val="white"/>
                </a:solidFill>
                <a:latin typeface="맑은 고딕"/>
                <a:ea typeface="맑은 고딕"/>
                <a:cs typeface="Myriad Hebrew"/>
              </a:rPr>
              <a:t>중소조선공업협동조합 주관 공청회</a:t>
            </a:r>
            <a:endParaRPr kumimoji="0" lang="ko-KR" altLang="en-US" sz="1600">
              <a:solidFill>
                <a:prstClr val="white"/>
              </a:solidFill>
              <a:latin typeface="맑은 고딕"/>
              <a:ea typeface="맑은 고딕"/>
              <a:cs typeface="Myriad Hebrew"/>
            </a:endParaRPr>
          </a:p>
          <a:p>
            <a:pPr algn="r" eaLnBrk="1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600">
              <a:solidFill>
                <a:prstClr val="white"/>
              </a:solidFill>
              <a:latin typeface="맑은 고딕"/>
              <a:ea typeface="맑은 고딕"/>
              <a:cs typeface="Myriad Hebrew"/>
            </a:endParaRPr>
          </a:p>
          <a:p>
            <a:pPr algn="r" eaLnBrk="1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>
                <a:solidFill>
                  <a:prstClr val="white"/>
                </a:solidFill>
                <a:latin typeface="맑은 고딕"/>
                <a:ea typeface="맑은 고딕"/>
                <a:cs typeface="Myriad Hebrew"/>
              </a:rPr>
              <a:t>한국선급 경영시스템인증센터</a:t>
            </a:r>
            <a:endParaRPr kumimoji="0" lang="ko-KR" altLang="en-US" sz="1600">
              <a:solidFill>
                <a:prstClr val="white"/>
              </a:solidFill>
              <a:latin typeface="맑은 고딕"/>
              <a:ea typeface="맑은 고딕"/>
              <a:cs typeface="Myriad Hebrew"/>
            </a:endParaRPr>
          </a:p>
          <a:p>
            <a:pPr algn="r" eaLnBrk="1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600">
              <a:solidFill>
                <a:prstClr val="white"/>
              </a:solidFill>
              <a:latin typeface="맑은 고딕"/>
              <a:ea typeface="맑은 고딕"/>
              <a:cs typeface="Myriad Hebrew"/>
            </a:endParaRPr>
          </a:p>
          <a:p>
            <a:pPr algn="r" eaLnBrk="1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>
                <a:solidFill>
                  <a:prstClr val="white"/>
                </a:solidFill>
                <a:latin typeface="맑은 고딕"/>
                <a:ea typeface="맑은 고딕"/>
                <a:cs typeface="Myriad Hebrew"/>
              </a:rPr>
              <a:t>2025.04.25</a:t>
            </a:r>
            <a:endParaRPr kumimoji="0" lang="en-US" altLang="ko-KR" sz="1600">
              <a:solidFill>
                <a:prstClr val="white"/>
              </a:solidFill>
              <a:latin typeface="맑은 고딕"/>
              <a:ea typeface="맑은 고딕"/>
              <a:cs typeface="Myriad Hebrew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86600" y="6479150"/>
            <a:ext cx="2057400" cy="365125"/>
          </a:xfrm>
        </p:spPr>
        <p:txBody>
          <a:bodyPr/>
          <a:lstStyle/>
          <a:p>
            <a:pPr>
              <a:defRPr/>
            </a:pPr>
            <a:fld id="{4419375B-9990-473C-9A91-58C0EE17F244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2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ko-KR" altLang="en-US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>
          <a:xfrm>
            <a:off x="2411760" y="1678739"/>
            <a:ext cx="4559443" cy="350052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2" tIns="45716" rIns="91432" bIns="45716" anchor="t">
            <a:spAutoFit/>
          </a:bodyPr>
          <a:lstStyle/>
          <a:p>
            <a:pPr lv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1. 배경</a:t>
            </a:r>
            <a:endParaRPr lang="ko-KR" altLang="en-US" sz="2800" b="1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2. </a:t>
            </a: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KR_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건조능력평가</a:t>
            </a:r>
            <a:endParaRPr lang="ko-KR" altLang="en-US" sz="2800" b="1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3. </a:t>
            </a: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FAQ</a:t>
            </a:r>
            <a:endParaRPr lang="en-US" altLang="ko-KR" sz="2800" b="1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4.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 건조능력평가 기준표</a:t>
            </a:r>
            <a:endParaRPr lang="ko-KR" altLang="en-US" sz="2800" b="1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8" name="제목 21"/>
          <p:cNvSpPr>
            <a:spLocks noGrp="1"/>
          </p:cNvSpPr>
          <p:nvPr>
            <p:ph type="title" idx="0"/>
          </p:nvPr>
        </p:nvSpPr>
        <p:spPr>
          <a:xfrm>
            <a:off x="340665" y="116632"/>
            <a:ext cx="7740231" cy="741869"/>
          </a:xfrm>
          <a:ln>
            <a:miter/>
          </a:ln>
        </p:spPr>
        <p:txBody>
          <a:bodyPr vert="horz" wrap="square" lIns="91440" tIns="45720" rIns="91440" bIns="45720" anchor="ctr" anchorCtr="0">
            <a:noAutofit/>
          </a:bodyPr>
          <a:lstStyle/>
          <a:p>
            <a:pPr lvl="0" algn="ctr">
              <a:defRPr/>
            </a:pPr>
            <a:r>
              <a:rPr lang="ko-KR" altLang="en-US" sz="2800"/>
              <a:t>목 차</a:t>
            </a:r>
            <a:endParaRPr lang="ko-KR" altLang="en-US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3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ko-KR" altLang="en-US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40665" y="116632"/>
            <a:ext cx="7740231" cy="741869"/>
          </a:xfrm>
          <a:ln>
            <a:miter/>
          </a:ln>
        </p:spPr>
        <p:txBody>
          <a:bodyPr>
            <a:noAutofit/>
          </a:bodyPr>
          <a:lstStyle/>
          <a:p>
            <a:pPr lvl="0" algn="ctr">
              <a:defRPr/>
            </a:pPr>
            <a:r>
              <a:rPr lang="ko-KR" altLang="en-US" sz="2800">
                <a:solidFill>
                  <a:schemeClr val="dk1"/>
                </a:solidFill>
              </a:rPr>
              <a:t>1. 배경</a:t>
            </a:r>
            <a:endParaRPr lang="en-US" altLang="ko-KR">
              <a:solidFill>
                <a:schemeClr val="dk1"/>
              </a:solidFill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>
          <a:xfrm>
            <a:off x="467544" y="1268758"/>
            <a:ext cx="8352928" cy="471103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2" tIns="45716" rIns="91432" bIns="45716" anchor="t">
            <a:spAutoFit/>
          </a:bodyPr>
          <a:lstStyle/>
          <a:p>
            <a:pPr marL="342720" lvl="0" indent="-342720" algn="l" rtl="0" eaLnBrk="0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/>
              <a:buChar char="Ø"/>
              <a:defRPr/>
            </a:pPr>
            <a:r>
              <a:rPr xmlns:mc="http://schemas.openxmlformats.org/markup-compatibility/2006" xmlns:hp="http://schemas.haansoft.com/office/presentation/8.0" kumimoji="1" lang="ko-KR" altLang="en-US" sz="2400" b="1" i="0" u="none" strike="noStrike" kern="1200" cap="none" spc="0" normalizeH="0" baseline="0" mc:Ignorable="hp" hp:hslEmbossed="0">
                <a:solidFill>
                  <a:srgbClr val="0000ff"/>
                </a:solidFill>
                <a:latin typeface="맑은 고딕"/>
                <a:ea typeface="맑은 고딕"/>
              </a:rPr>
              <a:t>정부</a:t>
            </a:r>
            <a:r>
              <a:rPr xmlns:mc="http://schemas.openxmlformats.org/markup-compatibility/2006" xmlns:hp="http://schemas.haansoft.com/office/presentation/8.0" kumimoji="1" lang="ko-KR" altLang="en-US" sz="24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1" lang="en-US" altLang="ko-KR" sz="24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</a:rPr>
              <a:t>(</a:t>
            </a:r>
            <a:r>
              <a:rPr xmlns:mc="http://schemas.openxmlformats.org/markup-compatibility/2006" xmlns:hp="http://schemas.haansoft.com/office/presentation/8.0" kumimoji="1" lang="ko-KR" altLang="en-US" sz="24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</a:rPr>
              <a:t>산업부</a:t>
            </a:r>
            <a:r>
              <a:rPr xmlns:mc="http://schemas.openxmlformats.org/markup-compatibility/2006" xmlns:hp="http://schemas.haansoft.com/office/presentation/8.0" kumimoji="1" lang="en-US" altLang="ko-KR" sz="24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</a:rPr>
              <a:t>,</a:t>
            </a:r>
            <a:r>
              <a:rPr xmlns:mc="http://schemas.openxmlformats.org/markup-compatibility/2006" xmlns:hp="http://schemas.haansoft.com/office/presentation/8.0" kumimoji="1" lang="ko-KR" altLang="en-US" sz="24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</a:rPr>
              <a:t> 금융위원회 산업금융과</a:t>
            </a:r>
            <a:r>
              <a:rPr xmlns:mc="http://schemas.openxmlformats.org/markup-compatibility/2006" xmlns:hp="http://schemas.haansoft.com/office/presentation/8.0" kumimoji="1" lang="en-US" altLang="ko-KR" sz="24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</a:rPr>
              <a:t>)</a:t>
            </a:r>
            <a:endParaRPr xmlns:mc="http://schemas.openxmlformats.org/markup-compatibility/2006" xmlns:hp="http://schemas.haansoft.com/office/presentation/8.0" kumimoji="1" lang="en-US" altLang="ko-KR" sz="2400" b="1" i="0" u="none" strike="noStrike" kern="1200" cap="none" spc="0" normalizeH="0" baseline="0" mc:Ignorable="hp" hp:hslEmbossed="0">
              <a:solidFill>
                <a:srgbClr val="000000"/>
              </a:solidFill>
              <a:latin typeface="맑은 고딕"/>
              <a:ea typeface="맑은 고딕"/>
            </a:endParaRPr>
          </a:p>
          <a:p>
            <a:pPr marL="279400" indent="-27940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sz="2200" b="1" i="0" u="none" strike="noStrike" spc="-20" mc:Ignorable="hp" hp:hslEmbossed="0"/>
              <a:t>   </a:t>
            </a:r>
            <a:r>
              <a:rPr xmlns:mc="http://schemas.openxmlformats.org/markup-compatibility/2006" xmlns:hp="http://schemas.haansoft.com/office/presentation/8.0" sz="2000" b="1" i="0" u="none" strike="noStrike" spc="-20" mc:Ignorable="hp" hp:hslEmbossed="0"/>
              <a:t>선박을 건조할 능력을 충분히 보유</a:t>
            </a:r>
            <a:r>
              <a:rPr xmlns:mc="http://schemas.openxmlformats.org/markup-compatibility/2006" xmlns:hp="http://schemas.haansoft.com/office/presentation/8.0" sz="2000" b="0" i="0" u="none" strike="noStrike" spc="-20" mc:Ignorable="hp" hp:hslEmbossed="0"/>
              <a:t>하고 있는 </a:t>
            </a:r>
            <a:r>
              <a:rPr xmlns:mc="http://schemas.openxmlformats.org/markup-compatibility/2006" xmlns:hp="http://schemas.haansoft.com/office/presentation/8.0" sz="2000" b="0" i="0" u="none" strike="noStrike" spc="-20" mc:Ignorable="hp" hp:hslEmbossed="0">
                <a:solidFill>
                  <a:srgbClr val="0000ff"/>
                </a:solidFill>
              </a:rPr>
              <a:t>중소조선사의 </a:t>
            </a:r>
            <a:r>
              <a:rPr xmlns:mc="http://schemas.openxmlformats.org/markup-compatibility/2006" xmlns:hp="http://schemas.haansoft.com/office/presentation/8.0" lang="EN-US" sz="2000" b="0" i="0" u="none" strike="noStrike" spc="-30" mc:Ignorable="hp" hp:hslEmbossed="0">
                <a:solidFill>
                  <a:srgbClr val="0000ff"/>
                </a:solidFill>
              </a:rPr>
              <a:t>RG</a:t>
            </a:r>
            <a:r>
              <a:rPr xmlns:mc="http://schemas.openxmlformats.org/markup-compatibility/2006" xmlns:hp="http://schemas.haansoft.com/office/presentation/8.0" sz="2000" b="0" i="0" u="none" strike="noStrike" spc="-10" mc:Ignorable="hp" hp:hslEmbossed="0">
                <a:solidFill>
                  <a:srgbClr val="0000ff"/>
                </a:solidFill>
              </a:rPr>
              <a:t>발급</a:t>
            </a:r>
            <a:r>
              <a:rPr xmlns:mc="http://schemas.openxmlformats.org/markup-compatibility/2006" xmlns:hp="http://schemas.haansoft.com/office/presentation/8.0" sz="2000" b="0" i="0" u="none" strike="noStrike" spc="-10" mc:Ignorable="hp" hp:hslEmbossed="0"/>
              <a:t>을 지원하여 대</a:t>
            </a:r>
            <a:r>
              <a:rPr xmlns:mc="http://schemas.openxmlformats.org/markup-compatibility/2006" xmlns:hp="http://schemas.haansoft.com/office/presentation/8.0" lang="EN-US" sz="2000" b="0" i="0" u="none" strike="noStrike" spc="-10" mc:Ignorable="hp" hp:hslEmbossed="0"/>
              <a:t>-</a:t>
            </a:r>
            <a:r>
              <a:rPr xmlns:mc="http://schemas.openxmlformats.org/markup-compatibility/2006" xmlns:hp="http://schemas.haansoft.com/office/presentation/8.0" sz="2000" b="0" i="0" u="none" strike="noStrike" spc="-10" mc:Ignorable="hp" hp:hslEmbossed="0"/>
              <a:t>중</a:t>
            </a:r>
            <a:r>
              <a:rPr xmlns:mc="http://schemas.openxmlformats.org/markup-compatibility/2006" xmlns:hp="http://schemas.haansoft.com/office/presentation/8.0" lang="EN-US" sz="2000" b="0" i="0" u="none" strike="noStrike" spc="-10" mc:Ignorable="hp" hp:hslEmbossed="0"/>
              <a:t>-</a:t>
            </a:r>
            <a:r>
              <a:rPr xmlns:mc="http://schemas.openxmlformats.org/markup-compatibility/2006" xmlns:hp="http://schemas.haansoft.com/office/presentation/8.0" sz="2000" b="0" i="0" u="none" strike="noStrike" spc="-10" mc:Ignorable="hp" hp:hslEmbossed="0"/>
              <a:t>소 </a:t>
            </a:r>
            <a:r>
              <a:rPr xmlns:mc="http://schemas.openxmlformats.org/markup-compatibility/2006" xmlns:hp="http://schemas.haansoft.com/office/presentation/8.0" sz="2000" b="1" i="0" u="none" strike="noStrike" spc="-10" mc:Ignorable="hp" hp:hslEmbossed="0"/>
              <a:t>조선업 성장기반을 마련할 필요</a:t>
            </a:r>
            <a:endParaRPr xmlns:mc="http://schemas.openxmlformats.org/markup-compatibility/2006" xmlns:hp="http://schemas.haansoft.com/office/presentation/8.0" sz="2000" b="1" i="0" u="none" strike="noStrike" spc="-10" mc:Ignorable="hp" hp:hslEmbossed="0"/>
          </a:p>
          <a:p>
            <a:pPr marL="279400" indent="-27940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sz="2000" b="1" i="0" u="none" strike="noStrike" spc="-10" mc:Ignorable="hp" hp:hslEmbossed="0"/>
          </a:p>
          <a:p>
            <a:pPr marL="330200" indent="-33020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sz="2000" b="0" i="0" u="none" strike="noStrike" mc:Ignorable="hp" hp:hslEmbossed="0"/>
              <a:t>   </a:t>
            </a:r>
            <a:r>
              <a:rPr xmlns:mc="http://schemas.openxmlformats.org/markup-compatibility/2006" xmlns:hp="http://schemas.haansoft.com/office/presentation/8.0" lang="EN-US" sz="2000" b="0" i="0" u="none" strike="noStrike" mc:Ignorable="hp" hp:hslEmbossed="0"/>
              <a:t>(</a:t>
            </a:r>
            <a:r>
              <a:rPr xmlns:mc="http://schemas.openxmlformats.org/markup-compatibility/2006" xmlns:hp="http://schemas.haansoft.com/office/presentation/8.0" sz="2000" b="0" i="0" u="none" strike="noStrike" spc="30" mc:Ignorable="hp" hp:hslEmbossed="0">
                <a:solidFill>
                  <a:srgbClr val="0000ff"/>
                </a:solidFill>
              </a:rPr>
              <a:t>수출용</a:t>
            </a:r>
            <a:r>
              <a:rPr xmlns:mc="http://schemas.openxmlformats.org/markup-compatibility/2006" xmlns:hp="http://schemas.haansoft.com/office/presentation/8.0" lang="EN-US" sz="2000" b="0" i="0" u="none" strike="noStrike" spc="30" mc:Ignorable="hp" hp:hslEmbossed="0"/>
              <a:t>)</a:t>
            </a:r>
            <a:r>
              <a:rPr xmlns:mc="http://schemas.openxmlformats.org/markup-compatibility/2006" xmlns:hp="http://schemas.haansoft.com/office/presentation/8.0" lang="ko-KR" altLang="en-US" sz="2000" b="0" i="0" u="none" strike="noStrike" spc="30" mc:Ignorable="hp" hp:hslEmbossed="0"/>
              <a:t> </a:t>
            </a:r>
            <a:r>
              <a:rPr xmlns:mc="http://schemas.openxmlformats.org/markup-compatibility/2006" xmlns:hp="http://schemas.haansoft.com/office/presentation/8.0" sz="2000" b="0" i="0" u="none" strike="noStrike" spc="-70" baseline="30000" mc:Ignorable="hp" hp:hslEmbossed="0"/>
              <a:t>➀</a:t>
            </a:r>
            <a:r>
              <a:rPr xmlns:mc="http://schemas.openxmlformats.org/markup-compatibility/2006" xmlns:hp="http://schemas.haansoft.com/office/presentation/8.0" lang="ko-KR" altLang="en-US" sz="2000" b="0" i="0" u="none" strike="noStrike" spc="-70" baseline="30000" mc:Ignorable="hp" hp:hslEmbossed="0"/>
              <a:t> </a:t>
            </a:r>
            <a:r>
              <a:rPr xmlns:mc="http://schemas.openxmlformats.org/markup-compatibility/2006" xmlns:hp="http://schemas.haansoft.com/office/presentation/8.0" sz="2000" b="1" i="0" u="none" strike="noStrike" spc="-70" mc:Ignorable="hp" hp:hslEmbossed="0">
                <a:solidFill>
                  <a:srgbClr val="0000ff"/>
                </a:solidFill>
              </a:rPr>
              <a:t>산</a:t>
            </a:r>
            <a:r>
              <a:rPr xmlns:mc="http://schemas.openxmlformats.org/markup-compatibility/2006" xmlns:hp="http://schemas.haansoft.com/office/presentation/8.0" lang="EN-US" sz="2000" b="1" i="0" u="none" strike="noStrike" spc="-70" mc:Ignorable="hp" hp:hslEmbossed="0">
                <a:solidFill>
                  <a:srgbClr val="0000ff"/>
                </a:solidFill>
              </a:rPr>
              <a:t>·</a:t>
            </a:r>
            <a:r>
              <a:rPr xmlns:mc="http://schemas.openxmlformats.org/markup-compatibility/2006" xmlns:hp="http://schemas.haansoft.com/office/presentation/8.0" sz="2000" b="1" i="0" u="none" strike="noStrike" spc="-70" mc:Ignorable="hp" hp:hslEmbossed="0">
                <a:solidFill>
                  <a:srgbClr val="0000ff"/>
                </a:solidFill>
              </a:rPr>
              <a:t>기은</a:t>
            </a:r>
            <a:r>
              <a:rPr xmlns:mc="http://schemas.openxmlformats.org/markup-compatibility/2006" xmlns:hp="http://schemas.haansoft.com/office/presentation/8.0" lang="ko-KR" altLang="en-US" sz="2000" b="1" i="0" u="none" strike="noStrike" spc="-70" mc:Ignorable="hp" hp:hslEmbossed="0">
                <a:solidFill>
                  <a:srgbClr val="0000ff"/>
                </a:solidFill>
              </a:rPr>
              <a:t> </a:t>
            </a:r>
            <a:r>
              <a:rPr xmlns:mc="http://schemas.openxmlformats.org/markup-compatibility/2006" xmlns:hp="http://schemas.haansoft.com/office/presentation/8.0" sz="2000" b="1" i="0" u="none" strike="noStrike" spc="-70" mc:Ignorable="hp" hp:hslEmbossed="0">
                <a:solidFill>
                  <a:srgbClr val="0000ff"/>
                </a:solidFill>
              </a:rPr>
              <a:t>정책금융기관</a:t>
            </a:r>
            <a:r>
              <a:rPr xmlns:mc="http://schemas.openxmlformats.org/markup-compatibility/2006" xmlns:hp="http://schemas.haansoft.com/office/presentation/8.0" sz="2000" b="0" i="0" u="none" strike="noStrike" spc="-70" mc:Ignorable="hp" hp:hslEmbossed="0"/>
              <a:t>에서 </a:t>
            </a:r>
            <a:r>
              <a:rPr xmlns:mc="http://schemas.openxmlformats.org/markup-compatibility/2006" xmlns:hp="http://schemas.haansoft.com/office/presentation/8.0" lang="EN-US" sz="2000" b="1" i="0" u="none" strike="noStrike" spc="-70" mc:Ignorable="hp" hp:hslEmbossed="0">
                <a:solidFill>
                  <a:srgbClr val="0000ff"/>
                </a:solidFill>
              </a:rPr>
              <a:t>RG</a:t>
            </a:r>
            <a:r>
              <a:rPr xmlns:mc="http://schemas.openxmlformats.org/markup-compatibility/2006" xmlns:hp="http://schemas.haansoft.com/office/presentation/8.0" sz="2000" b="1" i="0" u="none" strike="noStrike" spc="-70" mc:Ignorable="hp" hp:hslEmbossed="0"/>
              <a:t>를 발급하고</a:t>
            </a:r>
            <a:r>
              <a:rPr xmlns:mc="http://schemas.openxmlformats.org/markup-compatibility/2006" xmlns:hp="http://schemas.haansoft.com/office/presentation/8.0" lang="EN-US" sz="2000" b="1" i="0" u="none" strike="noStrike" spc="-70" mc:Ignorable="hp" hp:hslEmbossed="0"/>
              <a:t>,</a:t>
            </a:r>
            <a:r>
              <a:rPr xmlns:mc="http://schemas.openxmlformats.org/markup-compatibility/2006" xmlns:hp="http://schemas.haansoft.com/office/presentation/8.0" lang="ko-KR" altLang="en-US" sz="2000" b="1" i="0" u="none" strike="noStrike" spc="-70" mc:Ignorable="hp" hp:hslEmbossed="0"/>
              <a:t> </a:t>
            </a:r>
            <a:endParaRPr xmlns:mc="http://schemas.openxmlformats.org/markup-compatibility/2006" xmlns:hp="http://schemas.haansoft.com/office/presentation/8.0" lang="ko-KR" altLang="en-US" sz="2000" b="1" i="0" u="none" strike="noStrike" spc="-70" mc:Ignorable="hp" hp:hslEmbossed="0"/>
          </a:p>
          <a:p>
            <a:pPr marL="330200" indent="-33020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sz="2000" b="0" i="0" u="none" strike="noStrike" spc="-20" baseline="30000" mc:Ignorable="hp" hp:hslEmbossed="0"/>
              <a:t>                        </a:t>
            </a:r>
            <a:r>
              <a:rPr xmlns:mc="http://schemas.openxmlformats.org/markup-compatibility/2006" xmlns:hp="http://schemas.haansoft.com/office/presentation/8.0" sz="2000" b="0" i="0" u="none" strike="noStrike" spc="-20" baseline="30000" mc:Ignorable="hp" hp:hslEmbossed="0"/>
              <a:t>➁</a:t>
            </a:r>
            <a:r>
              <a:rPr xmlns:mc="http://schemas.openxmlformats.org/markup-compatibility/2006" xmlns:hp="http://schemas.haansoft.com/office/presentation/8.0" lang="ko-KR" altLang="en-US" sz="2000" b="0" i="0" u="none" strike="noStrike" spc="-20" baseline="30000" mc:Ignorable="hp" hp:hslEmbossed="0"/>
              <a:t> </a:t>
            </a:r>
            <a:r>
              <a:rPr xmlns:mc="http://schemas.openxmlformats.org/markup-compatibility/2006" xmlns:hp="http://schemas.haansoft.com/office/presentation/8.0" sz="2000" b="0" i="0" u="none" strike="noStrike" spc="-20" mc:Ignorable="hp" hp:hslEmbossed="0"/>
              <a:t>발급한 </a:t>
            </a:r>
            <a:r>
              <a:rPr xmlns:mc="http://schemas.openxmlformats.org/markup-compatibility/2006" xmlns:hp="http://schemas.haansoft.com/office/presentation/8.0" lang="EN-US" sz="2000" b="0" i="0" u="none" strike="noStrike" spc="-20" mc:Ignorable="hp" hp:hslEmbossed="0"/>
              <a:t>RG</a:t>
            </a:r>
            <a:r>
              <a:rPr xmlns:mc="http://schemas.openxmlformats.org/markup-compatibility/2006" xmlns:hp="http://schemas.haansoft.com/office/presentation/8.0" sz="2000" b="0" i="0" u="none" strike="noStrike" spc="-20" mc:Ignorable="hp" hp:hslEmbossed="0"/>
              <a:t>에 대해</a:t>
            </a:r>
            <a:r>
              <a:rPr xmlns:mc="http://schemas.openxmlformats.org/markup-compatibility/2006" xmlns:hp="http://schemas.haansoft.com/office/presentation/8.0" lang="ko-KR" altLang="en-US" sz="2000" b="0" i="0" u="none" strike="noStrike" spc="-20" mc:Ignorable="hp" hp:hslEmbossed="0">
                <a:solidFill>
                  <a:srgbClr val="0000ff"/>
                </a:solidFill>
              </a:rPr>
              <a:t> </a:t>
            </a:r>
            <a:r>
              <a:rPr xmlns:mc="http://schemas.openxmlformats.org/markup-compatibility/2006" xmlns:hp="http://schemas.haansoft.com/office/presentation/8.0" sz="2000" b="1" i="0" u="none" strike="noStrike" spc="-20" mc:Ignorable="hp" hp:hslEmbossed="0">
                <a:solidFill>
                  <a:srgbClr val="0000ff"/>
                </a:solidFill>
              </a:rPr>
              <a:t>신보</a:t>
            </a:r>
            <a:r>
              <a:rPr xmlns:mc="http://schemas.openxmlformats.org/markup-compatibility/2006" xmlns:hp="http://schemas.haansoft.com/office/presentation/8.0" lang="EN-US" sz="2000" b="1" i="0" u="none" strike="noStrike" spc="10" mc:Ignorable="hp" hp:hslEmbossed="0">
                <a:solidFill>
                  <a:srgbClr val="0000ff"/>
                </a:solidFill>
              </a:rPr>
              <a:t>·</a:t>
            </a:r>
            <a:r>
              <a:rPr xmlns:mc="http://schemas.openxmlformats.org/markup-compatibility/2006" xmlns:hp="http://schemas.haansoft.com/office/presentation/8.0" sz="2000" b="1" i="0" u="none" strike="noStrike" spc="10" mc:Ignorable="hp" hp:hslEmbossed="0">
                <a:solidFill>
                  <a:srgbClr val="0000ff"/>
                </a:solidFill>
              </a:rPr>
              <a:t>무보</a:t>
            </a:r>
            <a:r>
              <a:rPr xmlns:mc="http://schemas.openxmlformats.org/markup-compatibility/2006" xmlns:hp="http://schemas.haansoft.com/office/presentation/8.0" sz="2000" b="1" i="0" u="none" strike="noStrike" spc="10" mc:Ignorable="hp" hp:hslEmbossed="0">
                <a:solidFill>
                  <a:schemeClr val="dk1"/>
                </a:solidFill>
              </a:rPr>
              <a:t>에서</a:t>
            </a:r>
            <a:r>
              <a:rPr xmlns:mc="http://schemas.openxmlformats.org/markup-compatibility/2006" xmlns:hp="http://schemas.haansoft.com/office/presentation/8.0" lang="ko-KR" altLang="en-US" sz="2000" b="1" i="0" u="none" strike="noStrike" spc="10" mc:Ignorable="hp" hp:hslEmbossed="0">
                <a:solidFill>
                  <a:schemeClr val="dk1"/>
                </a:solidFill>
              </a:rPr>
              <a:t> </a:t>
            </a:r>
            <a:r>
              <a:rPr xmlns:mc="http://schemas.openxmlformats.org/markup-compatibility/2006" xmlns:hp="http://schemas.haansoft.com/office/presentation/8.0" sz="2000" b="1" i="0" u="none" strike="noStrike" spc="-20" mc:Ignorable="hp" hp:hslEmbossed="0">
                <a:solidFill>
                  <a:schemeClr val="dk1"/>
                </a:solidFill>
              </a:rPr>
              <a:t>특례보증 </a:t>
            </a:r>
            <a:r>
              <a:rPr xmlns:mc="http://schemas.openxmlformats.org/markup-compatibility/2006" xmlns:hp="http://schemas.haansoft.com/office/presentation/8.0" sz="2000" b="1" i="0" u="none" strike="noStrike" spc="-20" mc:Ignorable="hp" hp:hslEmbossed="0"/>
              <a:t>지원</a:t>
            </a:r>
            <a:r>
              <a:rPr xmlns:mc="http://schemas.openxmlformats.org/markup-compatibility/2006" xmlns:hp="http://schemas.haansoft.com/office/presentation/8.0" lang="EN-US" sz="2000" b="0" i="0" u="none" strike="noStrike" spc="-20" mc:Ignorable="hp" hp:hslEmbossed="0"/>
              <a:t>(</a:t>
            </a:r>
            <a:r>
              <a:rPr xmlns:mc="http://schemas.openxmlformats.org/markup-compatibility/2006" xmlns:hp="http://schemas.haansoft.com/office/presentation/8.0" sz="2000" b="0" i="0" u="none" strike="noStrike" spc="-20" mc:Ignorable="hp" hp:hslEmbossed="0">
                <a:solidFill>
                  <a:srgbClr val="0000ff"/>
                </a:solidFill>
              </a:rPr>
              <a:t>복보증</a:t>
            </a:r>
            <a:r>
              <a:rPr xmlns:mc="http://schemas.openxmlformats.org/markup-compatibility/2006" xmlns:hp="http://schemas.haansoft.com/office/presentation/8.0" lang="EN-US" sz="2000" b="0" i="0" u="none" strike="noStrike" spc="-20" mc:Ignorable="hp" hp:hslEmbossed="0"/>
              <a:t>)</a:t>
            </a:r>
            <a:endParaRPr xmlns:mc="http://schemas.openxmlformats.org/markup-compatibility/2006" xmlns:hp="http://schemas.haansoft.com/office/presentation/8.0" lang="EN-US" sz="2000" b="0" i="0" u="none" strike="noStrike" spc="-20" mc:Ignorable="hp" hp:hslEmbossed="0"/>
          </a:p>
          <a:p>
            <a:pPr marL="330200" indent="-33020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lang="EN-US" sz="2200" b="0" i="0" u="none" strike="noStrike" spc="-20" mc:Ignorable="hp" hp:hslEmbossed="0"/>
          </a:p>
          <a:p>
            <a:pPr marL="658700" indent="-21420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Wingdings"/>
              <a:buChar char="ü"/>
              <a:defRPr/>
            </a:pPr>
            <a:r>
              <a:rPr xmlns:mc="http://schemas.openxmlformats.org/markup-compatibility/2006" xmlns:hp="http://schemas.haansoft.com/office/presentation/8.0" sz="1300" b="0" i="0" u="none" strike="noStrike" spc="-50" mc:Ignorable="hp" hp:hslEmbossed="0"/>
              <a:t>조선사의 사정을 감안하여 </a:t>
            </a:r>
            <a:r>
              <a:rPr xmlns:mc="http://schemas.openxmlformats.org/markup-compatibility/2006" xmlns:hp="http://schemas.haansoft.com/office/presentation/8.0" sz="1300" b="0" i="0" u="none" strike="noStrike" spc="-70" mc:Ignorable="hp" hp:hslEmbossed="0"/>
              <a:t>별도 수주가이드라인은 적용하지 않되</a:t>
            </a:r>
            <a:r>
              <a:rPr xmlns:mc="http://schemas.openxmlformats.org/markup-compatibility/2006" xmlns:hp="http://schemas.haansoft.com/office/presentation/8.0" lang="EN-US" sz="1300" b="0" i="0" u="none" strike="noStrike" spc="-70" mc:Ignorable="hp" hp:hslEmbossed="0"/>
              <a:t>, </a:t>
            </a:r>
            <a:endParaRPr xmlns:mc="http://schemas.openxmlformats.org/markup-compatibility/2006" xmlns:hp="http://schemas.haansoft.com/office/presentation/8.0" lang="EN-US" sz="1300" b="0" i="0" u="none" strike="noStrike" spc="-70" mc:Ignorable="hp" hp:hslEmbossed="0"/>
          </a:p>
          <a:p>
            <a:pPr marL="444500" indent="-44450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sz="1300" b="0" i="0" strike="noStrike" spc="-70" mc:Ignorable="hp" hp:hslEmbossed="0"/>
              <a:t>                       </a:t>
            </a:r>
            <a:r>
              <a:rPr xmlns:mc="http://schemas.openxmlformats.org/markup-compatibility/2006" xmlns:hp="http://schemas.haansoft.com/office/presentation/8.0" sz="1300" b="0" i="0" u="sng" strike="noStrike" spc="-70" mc:Ignorable="hp" hp:hslEmbossed="0"/>
              <a:t>➀</a:t>
            </a:r>
            <a:r>
              <a:rPr xmlns:mc="http://schemas.openxmlformats.org/markup-compatibility/2006" xmlns:hp="http://schemas.haansoft.com/office/presentation/8.0" lang="EN-US" sz="1300" b="0" i="0" u="sng" strike="noStrike" spc="-70" mc:Ignorable="hp" hp:hslEmbossed="0"/>
              <a:t>“</a:t>
            </a:r>
            <a:r>
              <a:rPr xmlns:mc="http://schemas.openxmlformats.org/markup-compatibility/2006" xmlns:hp="http://schemas.haansoft.com/office/presentation/8.0" sz="1300" b="0" i="0" u="sng" strike="noStrike" spc="-70" mc:Ignorable="hp" hp:hslEmbossed="0">
                <a:solidFill>
                  <a:srgbClr val="0000ff"/>
                </a:solidFill>
              </a:rPr>
              <a:t>선급협회</a:t>
            </a:r>
            <a:r>
              <a:rPr xmlns:mc="http://schemas.openxmlformats.org/markup-compatibility/2006" xmlns:hp="http://schemas.haansoft.com/office/presentation/8.0" lang="EN-US" sz="1300" b="0" i="0" u="sng" strike="noStrike" spc="-70" mc:Ignorable="hp" hp:hslEmbossed="0"/>
              <a:t>”</a:t>
            </a:r>
            <a:r>
              <a:rPr xmlns:mc="http://schemas.openxmlformats.org/markup-compatibility/2006" xmlns:hp="http://schemas.haansoft.com/office/presentation/8.0" sz="1300" b="0" i="0" u="sng" strike="noStrike" spc="-70" mc:Ignorable="hp" hp:hslEmbossed="0"/>
              <a:t>의</a:t>
            </a:r>
            <a:r>
              <a:rPr xmlns:mc="http://schemas.openxmlformats.org/markup-compatibility/2006" xmlns:hp="http://schemas.haansoft.com/office/presentation/8.0" lang="ko-KR" altLang="en-US" sz="1300" b="0" i="0" u="sng" strike="noStrike" spc="-70" mc:Ignorable="hp" hp:hslEmbossed="0"/>
              <a:t> </a:t>
            </a:r>
            <a:r>
              <a:rPr xmlns:mc="http://schemas.openxmlformats.org/markup-compatibility/2006" xmlns:hp="http://schemas.haansoft.com/office/presentation/8.0" sz="1300" b="0" i="0" u="sng" strike="noStrike" spc="-100" mc:Ignorable="hp" hp:hslEmbossed="0">
                <a:solidFill>
                  <a:srgbClr val="0000ff"/>
                </a:solidFill>
              </a:rPr>
              <a:t>선박건조능력</a:t>
            </a:r>
            <a:r>
              <a:rPr xmlns:mc="http://schemas.openxmlformats.org/markup-compatibility/2006" xmlns:hp="http://schemas.haansoft.com/office/presentation/8.0" sz="1300" b="0" i="0" u="sng" strike="noStrike" spc="-100" mc:Ignorable="hp" hp:hslEmbossed="0"/>
              <a:t> 확인과</a:t>
            </a:r>
            <a:r>
              <a:rPr xmlns:mc="http://schemas.openxmlformats.org/markup-compatibility/2006" xmlns:hp="http://schemas.haansoft.com/office/presentation/8.0" lang="ko-KR" altLang="en-US" sz="1300" b="0" i="0" u="sng" strike="noStrike" spc="-100" mc:Ignorable="hp" hp:hslEmbossed="0"/>
              <a:t>  </a:t>
            </a:r>
            <a:endParaRPr xmlns:mc="http://schemas.openxmlformats.org/markup-compatibility/2006" xmlns:hp="http://schemas.haansoft.com/office/presentation/8.0" lang="ko-KR" altLang="en-US" sz="1300" b="0" i="0" u="sng" strike="noStrike" spc="-100" mc:Ignorable="hp" hp:hslEmbossed="0"/>
          </a:p>
          <a:p>
            <a:pPr marL="444500" indent="-44450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sz="1300" b="0" i="0" strike="noStrike" spc="-50" mc:Ignorable="hp" hp:hslEmbossed="0"/>
              <a:t>                      </a:t>
            </a:r>
            <a:r>
              <a:rPr xmlns:mc="http://schemas.openxmlformats.org/markup-compatibility/2006" xmlns:hp="http://schemas.haansoft.com/office/presentation/8.0" sz="1300" b="0" i="0" u="sng" strike="noStrike" spc="-50" mc:Ignorable="hp" hp:hslEmbossed="0"/>
              <a:t>➁</a:t>
            </a:r>
            <a:r>
              <a:rPr xmlns:mc="http://schemas.openxmlformats.org/markup-compatibility/2006" xmlns:hp="http://schemas.haansoft.com/office/presentation/8.0" lang="EN-US" sz="1300" b="0" i="0" u="sng" strike="noStrike" spc="-50" mc:Ignorable="hp" hp:hslEmbossed="0"/>
              <a:t>“</a:t>
            </a:r>
            <a:r>
              <a:rPr xmlns:mc="http://schemas.openxmlformats.org/markup-compatibility/2006" xmlns:hp="http://schemas.haansoft.com/office/presentation/8.0" sz="1300" b="0" i="0" u="sng" strike="noStrike" spc="-70" mc:Ignorable="hp" hp:hslEmbossed="0">
                <a:solidFill>
                  <a:srgbClr val="0000ff"/>
                </a:solidFill>
              </a:rPr>
              <a:t>회계법인</a:t>
            </a:r>
            <a:r>
              <a:rPr xmlns:mc="http://schemas.openxmlformats.org/markup-compatibility/2006" xmlns:hp="http://schemas.haansoft.com/office/presentation/8.0" lang="EN-US" sz="1300" b="0" i="0" u="sng" strike="noStrike" spc="-70" mc:Ignorable="hp" hp:hslEmbossed="0">
                <a:solidFill>
                  <a:srgbClr val="0000ff"/>
                </a:solidFill>
              </a:rPr>
              <a:t>”</a:t>
            </a:r>
            <a:r>
              <a:rPr xmlns:mc="http://schemas.openxmlformats.org/markup-compatibility/2006" xmlns:hp="http://schemas.haansoft.com/office/presentation/8.0" sz="1300" b="0" i="0" u="sng" strike="noStrike" spc="-70" mc:Ignorable="hp" hp:hslEmbossed="0">
                <a:solidFill>
                  <a:srgbClr val="0000ff"/>
                </a:solidFill>
              </a:rPr>
              <a:t>의 사업성</a:t>
            </a:r>
            <a:r>
              <a:rPr xmlns:mc="http://schemas.openxmlformats.org/markup-compatibility/2006" xmlns:hp="http://schemas.haansoft.com/office/presentation/8.0" lang="ko-KR" altLang="en-US" sz="1300" b="0" i="0" u="sng" strike="noStrike" spc="-70" mc:Ignorable="hp" hp:hslEmbossed="0">
                <a:solidFill>
                  <a:srgbClr val="0000ff"/>
                </a:solidFill>
              </a:rPr>
              <a:t> </a:t>
            </a:r>
            <a:r>
              <a:rPr xmlns:mc="http://schemas.openxmlformats.org/markup-compatibility/2006" xmlns:hp="http://schemas.haansoft.com/office/presentation/8.0" sz="1300" b="0" i="0" u="sng" strike="noStrike" spc="-70" mc:Ignorable="hp" hp:hslEmbossed="0">
                <a:solidFill>
                  <a:srgbClr val="0000ff"/>
                </a:solidFill>
              </a:rPr>
              <a:t>검토</a:t>
            </a:r>
            <a:r>
              <a:rPr xmlns:mc="http://schemas.openxmlformats.org/markup-compatibility/2006" xmlns:hp="http://schemas.haansoft.com/office/presentation/8.0" sz="1300" b="0" i="0" u="sng" strike="noStrike" spc="-70" mc:Ignorable="hp" hp:hslEmbossed="0"/>
              <a:t>를 통과한 조선사에 대해 </a:t>
            </a:r>
            <a:r>
              <a:rPr xmlns:mc="http://schemas.openxmlformats.org/markup-compatibility/2006" xmlns:hp="http://schemas.haansoft.com/office/presentation/8.0" lang="EN-US" sz="1300" b="1" i="0" u="sng" strike="noStrike" spc="-70" mc:Ignorable="hp" hp:hslEmbossed="0">
                <a:solidFill>
                  <a:srgbClr val="9d5cbb"/>
                </a:solidFill>
              </a:rPr>
              <a:t>RG </a:t>
            </a:r>
            <a:r>
              <a:rPr xmlns:mc="http://schemas.openxmlformats.org/markup-compatibility/2006" xmlns:hp="http://schemas.haansoft.com/office/presentation/8.0" sz="1300" b="1" i="0" u="sng" strike="noStrike" spc="-70" mc:Ignorable="hp" hp:hslEmbossed="0">
                <a:solidFill>
                  <a:srgbClr val="9d5cbb"/>
                </a:solidFill>
              </a:rPr>
              <a:t>발급</a:t>
            </a:r>
            <a:endParaRPr xmlns:mc="http://schemas.openxmlformats.org/markup-compatibility/2006" xmlns:hp="http://schemas.haansoft.com/office/presentation/8.0" sz="1300" b="0" i="0" u="sng" strike="noStrike" spc="-70" mc:Ignorable="hp" hp:hslEmbossed="0"/>
          </a:p>
          <a:p>
            <a:pPr marL="658700" indent="-214200" algn="just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Wingdings"/>
              <a:buChar char="ü"/>
              <a:defRPr/>
            </a:pPr>
            <a:r>
              <a:rPr xmlns:mc="http://schemas.openxmlformats.org/markup-compatibility/2006" xmlns:hp="http://schemas.haansoft.com/office/presentation/8.0" sz="1300" b="0" i="0" u="none" strike="noStrike" spc="-30" mc:Ignorable="hp" hp:hslEmbossed="0"/>
              <a:t>은행 및 보증기관과 여신 상담 → 선급협회의 건조능력 확인 및 회계법인</a:t>
            </a:r>
            <a:r>
              <a:rPr xmlns:mc="http://schemas.openxmlformats.org/markup-compatibility/2006" xmlns:hp="http://schemas.haansoft.com/office/presentation/8.0" sz="1300" b="0" i="0" u="none" strike="noStrike" spc="-40" mc:Ignorable="hp" hp:hslEmbossed="0"/>
              <a:t>의</a:t>
            </a:r>
            <a:r>
              <a:rPr xmlns:mc="http://schemas.openxmlformats.org/markup-compatibility/2006" xmlns:hp="http://schemas.haansoft.com/office/presentation/8.0" sz="1300" b="0" i="0" u="none" strike="noStrike" spc="-20" mc:Ignorable="hp" hp:hslEmbossed="0"/>
              <a:t>사업</a:t>
            </a:r>
            <a:r>
              <a:rPr xmlns:mc="http://schemas.openxmlformats.org/markup-compatibility/2006" xmlns:hp="http://schemas.haansoft.com/office/presentation/8.0" sz="1300" b="0" i="0" u="none" strike="noStrike" spc="-40" mc:Ignorable="hp" hp:hslEmbossed="0"/>
              <a:t>성검토 검증 → 여신심사 → </a:t>
            </a:r>
            <a:r>
              <a:rPr xmlns:mc="http://schemas.openxmlformats.org/markup-compatibility/2006" xmlns:hp="http://schemas.haansoft.com/office/presentation/8.0" lang="EN-US" sz="1300" b="0" i="0" u="none" strike="noStrike" spc="-40" mc:Ignorable="hp" hp:hslEmbossed="0"/>
              <a:t>RG</a:t>
            </a:r>
            <a:r>
              <a:rPr xmlns:mc="http://schemas.openxmlformats.org/markup-compatibility/2006" xmlns:hp="http://schemas.haansoft.com/office/presentation/8.0" sz="1300" b="0" i="0" u="none" strike="noStrike" spc="-40" mc:Ignorable="hp" hp:hslEmbossed="0"/>
              <a:t>발급 順으로 진행</a:t>
            </a:r>
            <a:endParaRPr lang="ko-KR" altLang="ko-KR" sz="1300" b="1"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4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en-US" altLang="ko-KR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40665" y="116632"/>
            <a:ext cx="7740231" cy="741869"/>
          </a:xfrm>
          <a:ln>
            <a:miter/>
          </a:ln>
        </p:spPr>
        <p:txBody>
          <a:bodyPr>
            <a:noAutofit/>
          </a:bodyPr>
          <a:lstStyle/>
          <a:p>
            <a:pPr lvl="0" algn="ctr">
              <a:defRPr/>
            </a:pPr>
            <a:r>
              <a:rPr lang="ko-KR" altLang="en-US" sz="2800">
                <a:solidFill>
                  <a:schemeClr val="dk1"/>
                </a:solidFill>
              </a:rPr>
              <a:t>1. 배경</a:t>
            </a:r>
            <a:r>
              <a:rPr lang="en-US" altLang="ko-KR">
                <a:solidFill>
                  <a:schemeClr val="dk1"/>
                </a:solidFill>
              </a:rPr>
              <a:t>(</a:t>
            </a:r>
            <a:r>
              <a:rPr lang="ko-KR" altLang="en-US">
                <a:solidFill>
                  <a:schemeClr val="dk1"/>
                </a:solidFill>
              </a:rPr>
              <a:t>이해관계자</a:t>
            </a:r>
            <a:r>
              <a:rPr lang="en-US" altLang="ko-KR">
                <a:solidFill>
                  <a:schemeClr val="dk1"/>
                </a:solidFill>
              </a:rPr>
              <a:t>)</a:t>
            </a:r>
            <a:endParaRPr lang="en-US" altLang="ko-KR">
              <a:solidFill>
                <a:schemeClr val="dk1"/>
              </a:solidFill>
            </a:endParaRPr>
          </a:p>
        </p:txBody>
      </p:sp>
      <p:sp>
        <p:nvSpPr>
          <p:cNvPr id="12" name=""/>
          <p:cNvSpPr txBox="1"/>
          <p:nvPr/>
        </p:nvSpPr>
        <p:spPr>
          <a:xfrm>
            <a:off x="2339752" y="1124744"/>
            <a:ext cx="3384376" cy="930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0" indent="-381000" algn="ctr">
              <a:lnSpc>
                <a:spcPct val="14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sz="2000" b="1" i="0" u="none" strike="noStrike" mc:Ignorable="hp" hp:hslEmbossed="0">
                <a:solidFill>
                  <a:srgbClr val="000000"/>
                </a:solidFill>
                <a:latin typeface="맑은 고딕"/>
                <a:ea typeface="맑은 고딕"/>
              </a:rPr>
              <a:t>【 </a:t>
            </a:r>
            <a:r>
              <a:rPr xmlns:mc="http://schemas.openxmlformats.org/markup-compatibility/2006" xmlns:hp="http://schemas.haansoft.com/office/presentation/8.0" lang="EN-US" sz="2000" b="1" i="0" u="none" strike="noStrike" mc:Ignorable="hp" hp:hslEmbossed="0">
                <a:solidFill>
                  <a:srgbClr val="000000"/>
                </a:solidFill>
                <a:latin typeface="맑은 고딕"/>
                <a:ea typeface="맑은 고딕"/>
              </a:rPr>
              <a:t>RG </a:t>
            </a:r>
            <a:r>
              <a:rPr xmlns:mc="http://schemas.openxmlformats.org/markup-compatibility/2006" xmlns:hp="http://schemas.haansoft.com/office/presentation/8.0" sz="2000" b="1" i="0" u="none" strike="noStrike" mc:Ignorable="hp" hp:hslEmbossed="0">
                <a:solidFill>
                  <a:srgbClr val="000000"/>
                </a:solidFill>
                <a:latin typeface="맑은 고딕"/>
                <a:ea typeface="맑은 고딕"/>
              </a:rPr>
              <a:t>특례보증보험 구조 】</a:t>
            </a:r>
            <a:endParaRPr xmlns:mc="http://schemas.openxmlformats.org/markup-compatibility/2006" xmlns:hp="http://schemas.haansoft.com/office/presentation/8.0" sz="2000" b="1" i="0" u="none" strike="noStrike" mc:Ignorable="hp" hp:hslEmbossed="0">
              <a:solidFill>
                <a:srgbClr val="000000"/>
              </a:solidFill>
              <a:latin typeface="맑은 고딕"/>
              <a:ea typeface="맑은 고딕"/>
            </a:endParaRPr>
          </a:p>
          <a:p>
            <a:pPr marL="381000" indent="-381000" algn="ctr">
              <a:lnSpc>
                <a:spcPct val="147000"/>
              </a:lnSpc>
              <a:spcBef>
                <a:spcPts val="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sz="1800" b="1" i="0" u="none" strike="noStrike" mc:Ignorable="hp" hp:hslEmbossed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pic>
        <p:nvPicPr>
          <p:cNvPr id="13" name=""/>
          <p:cNvPicPr/>
          <p:nvPr/>
        </p:nvPicPr>
        <p:blipFill rotWithShape="1">
          <a:blip r:embed="rId3">
            <a:lum/>
          </a:blip>
          <a:srcRect/>
          <a:stretch>
            <a:fillRect/>
          </a:stretch>
        </p:blipFill>
        <p:spPr>
          <a:xfrm>
            <a:off x="683568" y="1700808"/>
            <a:ext cx="7992888" cy="2880320"/>
          </a:xfrm>
          <a:prstGeom prst="rect">
            <a:avLst/>
          </a:prstGeom>
        </p:spPr>
      </p:pic>
      <p:sp>
        <p:nvSpPr>
          <p:cNvPr id="21" name=""/>
          <p:cNvSpPr/>
          <p:nvPr/>
        </p:nvSpPr>
        <p:spPr>
          <a:xfrm>
            <a:off x="3635896" y="5733256"/>
            <a:ext cx="2016224" cy="504056"/>
          </a:xfrm>
          <a:prstGeom prst="rect">
            <a:avLst/>
          </a:prstGeom>
          <a:noFill/>
          <a:ln w="12700">
            <a:solidFill>
              <a:srgbClr val="1b176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200" b="1">
                <a:solidFill>
                  <a:srgbClr val="0000ff"/>
                </a:solidFill>
              </a:rPr>
              <a:t>평가기관</a:t>
            </a:r>
            <a:r>
              <a:rPr lang="en-US" altLang="ko-KR" sz="2200" b="1">
                <a:solidFill>
                  <a:srgbClr val="0000ff"/>
                </a:solidFill>
              </a:rPr>
              <a:t>(KR)</a:t>
            </a:r>
            <a:endParaRPr lang="en-US" altLang="ko-KR" sz="2200" b="1">
              <a:solidFill>
                <a:srgbClr val="0000ff"/>
              </a:solidFill>
            </a:endParaRPr>
          </a:p>
        </p:txBody>
      </p:sp>
      <p:sp>
        <p:nvSpPr>
          <p:cNvPr id="22" name=""/>
          <p:cNvSpPr txBox="1"/>
          <p:nvPr/>
        </p:nvSpPr>
        <p:spPr>
          <a:xfrm>
            <a:off x="3419872" y="5172789"/>
            <a:ext cx="864096" cy="488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0" indent="-381000" algn="ctr">
              <a:lnSpc>
                <a:spcPct val="147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sz="1800" b="1" i="0" u="none" strike="noStrike" mc:Ignorable="hp" hp:hslEmbossed="0">
                <a:solidFill>
                  <a:schemeClr val="tx1"/>
                </a:solidFill>
                <a:latin typeface="맑은 고딕"/>
                <a:ea typeface="맑은 고딕"/>
              </a:rPr>
              <a:t>신청</a:t>
            </a:r>
            <a:endParaRPr xmlns:mc="http://schemas.openxmlformats.org/markup-compatibility/2006" xmlns:hp="http://schemas.haansoft.com/office/presentation/8.0" lang="ko-KR" altLang="en-US" sz="1800" b="1" i="0" u="none" strike="noStrike" mc:Ignorable="hp" hp:hslEmbossed="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23" name=""/>
          <p:cNvSpPr txBox="1"/>
          <p:nvPr/>
        </p:nvSpPr>
        <p:spPr>
          <a:xfrm>
            <a:off x="5076056" y="5170879"/>
            <a:ext cx="3960440" cy="490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0" indent="-381000" rtl="0" eaLnBrk="0" latinLnBrk="0" hangingPunct="0">
              <a:lnSpc>
                <a:spcPct val="147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lang="ko-KR" altLang="en-US" sz="1800" b="1" i="0" u="none" strike="noStrike" mc:Ignorable="hp" hp:hslEmbossed="0">
                <a:solidFill>
                  <a:srgbClr val="0000ff"/>
                </a:solidFill>
                <a:latin typeface="맑은 고딕"/>
                <a:ea typeface="맑은 고딕"/>
              </a:rPr>
              <a:t>보고서 </a:t>
            </a:r>
            <a:r>
              <a:rPr xmlns:mc="http://schemas.openxmlformats.org/markup-compatibility/2006" xmlns:hp="http://schemas.haansoft.com/office/presentation/8.0" lang="en-US" altLang="ko-KR" sz="1800" b="1" i="0" u="none" strike="noStrike" mc:Ignorable="hp" hp:hslEmbossed="0">
                <a:solidFill>
                  <a:srgbClr val="0000ff"/>
                </a:solidFill>
                <a:latin typeface="맑은 고딕"/>
                <a:ea typeface="맑은 고딕"/>
              </a:rPr>
              <a:t>:</a:t>
            </a:r>
            <a:r>
              <a:rPr xmlns:mc="http://schemas.openxmlformats.org/markup-compatibility/2006" xmlns:hp="http://schemas.haansoft.com/office/presentation/8.0" lang="ko-KR" altLang="en-US" sz="1800" b="1" i="0" u="none" strike="noStrike" mc:Ignorable="hp" hp:hslEmbossed="0">
                <a:solidFill>
                  <a:srgbClr val="0000ff"/>
                </a:solidFill>
                <a:latin typeface="맑은 고딕"/>
                <a:ea typeface="맑은 고딕"/>
              </a:rPr>
              <a:t> 기본심사 및 프로젝트심사</a:t>
            </a:r>
            <a:endParaRPr xmlns:mc="http://schemas.openxmlformats.org/markup-compatibility/2006" xmlns:hp="http://schemas.haansoft.com/office/presentation/8.0" lang="ko-KR" altLang="en-US" sz="1800" b="1" i="0" u="none" strike="noStrike" mc:Ignorable="hp" hp:hslEmbossed="0">
              <a:solidFill>
                <a:srgbClr val="0000ff"/>
              </a:solidFill>
              <a:latin typeface="맑은 고딕"/>
              <a:ea typeface="맑은 고딕"/>
            </a:endParaRPr>
          </a:p>
        </p:txBody>
      </p:sp>
      <p:sp>
        <p:nvSpPr>
          <p:cNvPr id="24" name=""/>
          <p:cNvSpPr/>
          <p:nvPr/>
        </p:nvSpPr>
        <p:spPr>
          <a:xfrm>
            <a:off x="4427984" y="4581128"/>
            <a:ext cx="144016" cy="1008112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"/>
          <p:cNvSpPr/>
          <p:nvPr/>
        </p:nvSpPr>
        <p:spPr>
          <a:xfrm>
            <a:off x="4788024" y="4581128"/>
            <a:ext cx="144016" cy="1008112"/>
          </a:xfrm>
          <a:prstGeom prst="up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6"/>
          <p:cNvSpPr txBox="1">
            <a:spLocks noChangeArrowheads="1"/>
          </p:cNvSpPr>
          <p:nvPr/>
        </p:nvSpPr>
        <p:spPr>
          <a:xfrm>
            <a:off x="323528" y="1268759"/>
            <a:ext cx="8568953" cy="466340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2" tIns="45716" rIns="91432" bIns="45716" anchor="t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>
                <a:solidFill>
                  <a:schemeClr val="tx1"/>
                </a:solidFill>
                <a:latin typeface="맑은 고딕"/>
                <a:ea typeface="맑은 고딕"/>
              </a:rPr>
              <a:t>1) 한국선급 </a:t>
            </a:r>
            <a:r>
              <a:rPr lang="ko-KR" altLang="en-US">
                <a:solidFill>
                  <a:srgbClr val="0000ff"/>
                </a:solidFill>
                <a:latin typeface="맑은 고딕"/>
                <a:ea typeface="맑은 고딕"/>
              </a:rPr>
              <a:t>강선규칙 제1편</a:t>
            </a:r>
            <a:r>
              <a:rPr lang="ko-KR" altLang="en-US">
                <a:solidFill>
                  <a:schemeClr val="tx1"/>
                </a:solidFill>
                <a:latin typeface="맑은 고딕"/>
                <a:ea typeface="맑은 고딕"/>
              </a:rPr>
              <a:t> ‘선급등록 및 검사’의 부록 1-12 ‘제조중등록검사 시의 선체검사’에서 제 6. ‘건조시설의 검토’ 항목에 따른 부록 1-12-1의 ‘조선소 검토 기록’ 서식의 검토 항목 고려함.</a:t>
            </a:r>
            <a:endParaRPr lang="ko-KR" altLang="en-US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>
                <a:solidFill>
                  <a:schemeClr val="tx1"/>
                </a:solidFill>
                <a:latin typeface="맑은 고딕"/>
                <a:ea typeface="맑은 고딕"/>
              </a:rPr>
              <a:t>2) 회사의 경영시스템의 체계와 그 효과성을 확인하기 위해서 </a:t>
            </a:r>
            <a:endParaRPr lang="ko-KR" altLang="en-US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>
                <a:solidFill>
                  <a:srgbClr val="0000ff"/>
                </a:solidFill>
                <a:latin typeface="맑은 고딕"/>
                <a:ea typeface="맑은 고딕"/>
              </a:rPr>
              <a:t>ISO 9001/14001/45001</a:t>
            </a:r>
            <a:r>
              <a:rPr lang="en-US" altLang="ko-KR">
                <a:solidFill>
                  <a:srgbClr val="0000ff"/>
                </a:solidFill>
                <a:latin typeface="맑은 고딕"/>
                <a:ea typeface="맑은 고딕"/>
              </a:rPr>
              <a:t>/3834</a:t>
            </a:r>
            <a:r>
              <a:rPr lang="ko-KR" altLang="en-US">
                <a:solidFill>
                  <a:srgbClr val="0000ff"/>
                </a:solidFill>
                <a:latin typeface="맑은 고딕"/>
                <a:ea typeface="맑은 고딕"/>
              </a:rPr>
              <a:t> 표준</a:t>
            </a:r>
            <a:r>
              <a:rPr lang="ko-KR" altLang="en-US">
                <a:solidFill>
                  <a:schemeClr val="tx1"/>
                </a:solidFill>
                <a:latin typeface="맑은 고딕"/>
                <a:ea typeface="맑은 고딕"/>
              </a:rPr>
              <a:t>의 요구사항을 근거하여 평가항목 고려함.</a:t>
            </a:r>
            <a:endParaRPr lang="ko-KR" altLang="en-US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>
                <a:solidFill>
                  <a:schemeClr val="tx1"/>
                </a:solidFill>
                <a:latin typeface="맑은 고딕"/>
                <a:ea typeface="맑은 고딕"/>
              </a:rPr>
              <a:t>3) 2022년 한국선급이 수행한 ‘조선업 시황 및 조선사 선박 건조기술능력 현황 조사 분석’ 사업의 최종보고서, 중소조선공업협동조합에서 제출한</a:t>
            </a:r>
            <a:r>
              <a:rPr lang="ko-KR" altLang="en-US">
                <a:solidFill>
                  <a:srgbClr val="0000ff"/>
                </a:solidFill>
                <a:latin typeface="맑은 고딕"/>
                <a:ea typeface="맑은 고딕"/>
              </a:rPr>
              <a:t> '조선소 건조능력 확인항목</a:t>
            </a:r>
            <a:r>
              <a:rPr lang="ko-KR" altLang="en-US">
                <a:solidFill>
                  <a:schemeClr val="tx1"/>
                </a:solidFill>
                <a:latin typeface="맑은 고딕"/>
                <a:ea typeface="맑은 고딕"/>
              </a:rPr>
              <a:t>'에 근거하여 확인 항목을 구성함.</a:t>
            </a:r>
            <a:endParaRPr lang="ko-KR" altLang="en-US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ko-KR" sz="2000">
              <a:latin typeface="맑은 고딕"/>
              <a:ea typeface="맑은 고딕"/>
            </a:endParaRPr>
          </a:p>
        </p:txBody>
      </p:sp>
      <p:sp>
        <p:nvSpPr>
          <p:cNvPr id="7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5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en-US" altLang="ko-KR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23528" y="166851"/>
            <a:ext cx="7740231" cy="741869"/>
          </a:xfrm>
          <a:ln>
            <a:miter/>
          </a:ln>
        </p:spPr>
        <p:txBody>
          <a:bodyPr>
            <a:noAutofit/>
          </a:bodyPr>
          <a:lstStyle/>
          <a:p>
            <a:pPr lvl="0" algn="ctr">
              <a:defRPr/>
            </a:pP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2. </a:t>
            </a: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KR_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건조능력평가</a:t>
            </a:r>
            <a:r>
              <a:rPr lang="en-US" altLang="ko-KR">
                <a:solidFill>
                  <a:schemeClr val="dk1"/>
                </a:solidFill>
              </a:rPr>
              <a:t>(</a:t>
            </a:r>
            <a:r>
              <a:rPr lang="ko-KR" altLang="en-US">
                <a:solidFill>
                  <a:schemeClr val="dk1"/>
                </a:solidFill>
              </a:rPr>
              <a:t>적용표준</a:t>
            </a:r>
            <a:r>
              <a:rPr lang="en-US" altLang="ko-KR">
                <a:solidFill>
                  <a:schemeClr val="dk1"/>
                </a:solidFill>
              </a:rPr>
              <a:t>)</a:t>
            </a:r>
            <a:endParaRPr lang="en-US" altLang="ko-KR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6"/>
          <p:cNvSpPr txBox="1">
            <a:spLocks noChangeArrowheads="1"/>
          </p:cNvSpPr>
          <p:nvPr/>
        </p:nvSpPr>
        <p:spPr>
          <a:xfrm>
            <a:off x="179512" y="1268760"/>
            <a:ext cx="8784976" cy="374900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2" tIns="45716" rIns="91432" bIns="45716" anchor="t">
            <a:spAutoFit/>
          </a:bodyPr>
          <a:lstStyle/>
          <a:p>
            <a:pPr lv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</a:rPr>
              <a:t>      ▶ 중소조선사의 </a:t>
            </a:r>
            <a:r>
              <a:rPr lang="ko-KR" altLang="en-US" sz="2000" b="1">
                <a:solidFill>
                  <a:srgbClr val="0000ff"/>
                </a:solidFill>
                <a:latin typeface="맑은 고딕"/>
                <a:ea typeface="맑은 고딕"/>
              </a:rPr>
              <a:t>정의</a:t>
            </a: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</a:rPr>
              <a:t> </a:t>
            </a:r>
            <a:r>
              <a:rPr lang="en-US" altLang="ko-KR" sz="2000" b="1">
                <a:solidFill>
                  <a:schemeClr val="tx1"/>
                </a:solidFill>
                <a:latin typeface="맑은 고딕"/>
                <a:ea typeface="맑은 고딕"/>
              </a:rPr>
              <a:t>:</a:t>
            </a: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</a:rPr>
              <a:t> </a:t>
            </a:r>
            <a:r>
              <a:rPr lang="ko-KR" altLang="en-US" sz="2000" u="sng">
                <a:solidFill>
                  <a:schemeClr val="tx1"/>
                </a:solidFill>
                <a:latin typeface="맑은 고딕"/>
                <a:ea typeface="맑은 고딕"/>
              </a:rPr>
              <a:t>연매출 1,000억 미만</a:t>
            </a:r>
            <a:r>
              <a:rPr lang="ko-KR" altLang="en-US" sz="2000">
                <a:solidFill>
                  <a:schemeClr val="tx1"/>
                </a:solidFill>
                <a:latin typeface="맑은 고딕"/>
                <a:ea typeface="맑은 고딕"/>
              </a:rPr>
              <a:t> 및 </a:t>
            </a:r>
            <a:endParaRPr lang="ko-KR" altLang="en-US" sz="20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u="sng">
                <a:solidFill>
                  <a:schemeClr val="tx1"/>
                </a:solidFill>
                <a:latin typeface="맑은 고딕"/>
                <a:ea typeface="맑은 고딕"/>
              </a:rPr>
              <a:t>10,000톤 미만 </a:t>
            </a:r>
            <a:r>
              <a:rPr lang="ko-KR" altLang="en-US" sz="2000">
                <a:solidFill>
                  <a:schemeClr val="tx1"/>
                </a:solidFill>
                <a:latin typeface="맑은 고딕"/>
                <a:ea typeface="맑은 고딕"/>
              </a:rPr>
              <a:t>선박을 제조하는 조선사 </a:t>
            </a:r>
            <a:r>
              <a:rPr lang="en-US" altLang="ko-KR" sz="2000">
                <a:solidFill>
                  <a:schemeClr val="tx1"/>
                </a:solidFill>
                <a:latin typeface="맑은 고딕"/>
                <a:ea typeface="맑은 고딕"/>
              </a:rPr>
              <a:t>(</a:t>
            </a:r>
            <a:r>
              <a:rPr lang="ko-KR" altLang="en-US" sz="2000" u="sng">
                <a:solidFill>
                  <a:schemeClr val="tx1"/>
                </a:solidFill>
                <a:latin typeface="맑은 고딕"/>
                <a:ea typeface="맑은 고딕"/>
              </a:rPr>
              <a:t>톤수 협의 필요</a:t>
            </a:r>
            <a:r>
              <a:rPr lang="en-US" altLang="ko-KR" sz="2000">
                <a:solidFill>
                  <a:schemeClr val="tx1"/>
                </a:solidFill>
                <a:latin typeface="맑은 고딕"/>
                <a:ea typeface="맑은 고딕"/>
              </a:rPr>
              <a:t>)</a:t>
            </a:r>
            <a:endParaRPr lang="en-US" altLang="ko-KR" sz="2000" b="1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</a:rPr>
              <a:t>      ▶ 중소조선사 건조능력 </a:t>
            </a:r>
            <a:r>
              <a:rPr lang="ko-KR" altLang="en-US" sz="2000" b="1">
                <a:solidFill>
                  <a:srgbClr val="0000ff"/>
                </a:solidFill>
                <a:latin typeface="맑은 고딕"/>
                <a:ea typeface="맑은 고딕"/>
              </a:rPr>
              <a:t>확인 보고서</a:t>
            </a: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</a:rPr>
              <a:t>의 정의</a:t>
            </a:r>
            <a:r>
              <a:rPr lang="en-US" altLang="ko-KR" sz="2000" b="1">
                <a:solidFill>
                  <a:schemeClr val="tx1"/>
                </a:solidFill>
                <a:latin typeface="맑은 고딕"/>
                <a:ea typeface="맑은 고딕"/>
              </a:rPr>
              <a:t>:</a:t>
            </a: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</a:rPr>
              <a:t> </a:t>
            </a:r>
            <a:endParaRPr lang="ko-KR" altLang="en-US" sz="2000" b="1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</a:rPr>
              <a:t>            </a:t>
            </a:r>
            <a:r>
              <a:rPr lang="ko-KR" altLang="en-US" sz="2000">
                <a:solidFill>
                  <a:schemeClr val="tx1"/>
                </a:solidFill>
                <a:latin typeface="맑은 고딕"/>
                <a:ea typeface="맑은 고딕"/>
              </a:rPr>
              <a:t>산‧기은 정책금융기관에 RG 발급을 신청한 </a:t>
            </a:r>
            <a:r>
              <a:rPr lang="ko-KR" altLang="en-US" sz="2000">
                <a:solidFill>
                  <a:srgbClr val="0000ff"/>
                </a:solidFill>
                <a:latin typeface="맑은 고딕"/>
                <a:ea typeface="맑은 고딕"/>
              </a:rPr>
              <a:t>중소조선사의       </a:t>
            </a:r>
            <a:endParaRPr lang="ko-KR" altLang="en-US" sz="2000">
              <a:solidFill>
                <a:srgbClr val="0000ff"/>
              </a:solidFill>
              <a:latin typeface="맑은 고딕"/>
              <a:ea typeface="맑은 고딕"/>
            </a:endParaRPr>
          </a:p>
          <a:p>
            <a:pPr lv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>
                <a:solidFill>
                  <a:srgbClr val="0000ff"/>
                </a:solidFill>
                <a:latin typeface="맑은 고딕"/>
                <a:ea typeface="맑은 고딕"/>
              </a:rPr>
              <a:t>            건조능력</a:t>
            </a:r>
            <a:r>
              <a:rPr lang="ko-KR" altLang="en-US" sz="2000">
                <a:solidFill>
                  <a:schemeClr val="tx1"/>
                </a:solidFill>
                <a:latin typeface="맑은 고딕"/>
                <a:ea typeface="맑은 고딕"/>
              </a:rPr>
              <a:t>을 선급협회에서 심사를 통해 확인하고 작성한 보고서</a:t>
            </a:r>
            <a:endParaRPr lang="ko-KR" altLang="en-US" sz="20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lv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</a:rPr>
              <a:t>      ▶ 건조능력 확인 심사의 </a:t>
            </a:r>
            <a:r>
              <a:rPr lang="ko-KR" altLang="en-US" sz="2000" b="1">
                <a:solidFill>
                  <a:srgbClr val="0000ff"/>
                </a:solidFill>
                <a:latin typeface="맑은 고딕"/>
                <a:ea typeface="맑은 고딕"/>
              </a:rPr>
              <a:t>대상</a:t>
            </a: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</a:rPr>
              <a:t> </a:t>
            </a:r>
            <a:r>
              <a:rPr lang="en-US" altLang="ko-KR" sz="2000" b="1">
                <a:solidFill>
                  <a:schemeClr val="tx1"/>
                </a:solidFill>
                <a:latin typeface="맑은 고딕"/>
                <a:ea typeface="맑은 고딕"/>
              </a:rPr>
              <a:t>:</a:t>
            </a:r>
            <a:r>
              <a:rPr lang="ko-KR" altLang="en-US" sz="2000" b="1">
                <a:solidFill>
                  <a:schemeClr val="tx1"/>
                </a:solidFill>
                <a:latin typeface="맑은 고딕"/>
                <a:ea typeface="맑은 고딕"/>
              </a:rPr>
              <a:t> </a:t>
            </a:r>
            <a:r>
              <a:rPr lang="ko-KR" altLang="en-US" sz="2000" u="sng">
                <a:solidFill>
                  <a:schemeClr val="tx1"/>
                </a:solidFill>
                <a:latin typeface="맑은 고딕"/>
                <a:ea typeface="맑은 고딕"/>
              </a:rPr>
              <a:t>수출용 강선</a:t>
            </a:r>
            <a:r>
              <a:rPr lang="ko-KR" altLang="en-US" sz="2000">
                <a:solidFill>
                  <a:schemeClr val="tx1"/>
                </a:solidFill>
                <a:latin typeface="맑은 고딕"/>
                <a:ea typeface="맑은 고딕"/>
              </a:rPr>
              <a:t>을 제조하는 중소조선사</a:t>
            </a:r>
            <a:endParaRPr lang="ko-KR" altLang="en-US" sz="20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7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6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en-US" altLang="ko-KR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23528" y="166851"/>
            <a:ext cx="7740231" cy="741869"/>
          </a:xfrm>
          <a:ln>
            <a:miter/>
          </a:ln>
        </p:spPr>
        <p:txBody>
          <a:bodyPr>
            <a:noAutofit/>
          </a:bodyPr>
          <a:lstStyle/>
          <a:p>
            <a:pPr lvl="0" algn="ctr">
              <a:defRPr/>
            </a:pP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2. </a:t>
            </a: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KR_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건조능력평가</a:t>
            </a:r>
            <a:r>
              <a:rPr lang="en-US" altLang="ko-KR">
                <a:solidFill>
                  <a:schemeClr val="dk1"/>
                </a:solidFill>
              </a:rPr>
              <a:t>(</a:t>
            </a:r>
            <a:r>
              <a:rPr lang="ko-KR" altLang="en-US">
                <a:solidFill>
                  <a:schemeClr val="dk1"/>
                </a:solidFill>
              </a:rPr>
              <a:t>정의</a:t>
            </a:r>
            <a:r>
              <a:rPr lang="en-US" altLang="ko-KR">
                <a:solidFill>
                  <a:schemeClr val="dk1"/>
                </a:solidFill>
              </a:rPr>
              <a:t>/</a:t>
            </a:r>
            <a:r>
              <a:rPr lang="ko-KR" altLang="en-US">
                <a:solidFill>
                  <a:schemeClr val="dk1"/>
                </a:solidFill>
              </a:rPr>
              <a:t>심사대상</a:t>
            </a:r>
            <a:r>
              <a:rPr lang="en-US" altLang="ko-KR">
                <a:solidFill>
                  <a:schemeClr val="dk1"/>
                </a:solidFill>
              </a:rPr>
              <a:t>)</a:t>
            </a:r>
            <a:endParaRPr lang="en-US" altLang="ko-KR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6"/>
          <p:cNvSpPr txBox="1">
            <a:spLocks noChangeArrowheads="1"/>
          </p:cNvSpPr>
          <p:nvPr/>
        </p:nvSpPr>
        <p:spPr>
          <a:xfrm>
            <a:off x="899592" y="1118392"/>
            <a:ext cx="7992888" cy="49375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2" tIns="45716" rIns="91432" bIns="45716" anchor="t">
            <a:spAutoFit/>
          </a:bodyPr>
          <a:lstStyle/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2400" b="1">
                <a:latin typeface="맑은 고딕"/>
                <a:ea typeface="맑은 고딕"/>
              </a:rPr>
              <a:t>1)</a:t>
            </a:r>
            <a:r>
              <a:rPr lang="ko-KR" altLang="en-US" sz="2400" b="1">
                <a:latin typeface="맑은 고딕"/>
                <a:ea typeface="맑은 고딕"/>
              </a:rPr>
              <a:t> 기본심사: </a:t>
            </a:r>
            <a:r>
              <a:rPr lang="ko-KR" altLang="en-US" sz="2300" b="1">
                <a:latin typeface="맑은 고딕"/>
                <a:ea typeface="맑은 고딕"/>
              </a:rPr>
              <a:t>선종</a:t>
            </a:r>
            <a:r>
              <a:rPr lang="en-US" altLang="ko-KR" sz="2300" b="1">
                <a:latin typeface="맑은 고딕"/>
                <a:ea typeface="맑은 고딕"/>
              </a:rPr>
              <a:t>(2)</a:t>
            </a:r>
            <a:r>
              <a:rPr lang="ko-KR" altLang="en-US" sz="2300" b="1">
                <a:latin typeface="맑은 고딕"/>
                <a:ea typeface="맑은 고딕"/>
              </a:rPr>
              <a:t> 건조능력 확인 </a:t>
            </a:r>
            <a:r>
              <a:rPr lang="en-US" altLang="ko-KR" sz="2300" b="1">
                <a:latin typeface="맑은 고딕"/>
                <a:ea typeface="맑은 고딕"/>
              </a:rPr>
              <a:t>(</a:t>
            </a:r>
            <a:r>
              <a:rPr lang="ko-KR" altLang="en-US" sz="2300" b="1">
                <a:latin typeface="맑은 고딕"/>
                <a:ea typeface="맑은 고딕"/>
              </a:rPr>
              <a:t>조선소 전반</a:t>
            </a:r>
            <a:r>
              <a:rPr lang="en-US" altLang="ko-KR" sz="2300" b="1">
                <a:latin typeface="맑은 고딕"/>
                <a:ea typeface="맑은 고딕"/>
              </a:rPr>
              <a:t>)</a:t>
            </a:r>
            <a:r>
              <a:rPr lang="ko-KR" altLang="en-US" sz="2300" b="1">
                <a:latin typeface="맑은 고딕"/>
                <a:ea typeface="맑은 고딕"/>
              </a:rPr>
              <a:t> </a:t>
            </a:r>
            <a:endParaRPr lang="ko-KR" altLang="en-US" sz="2300" b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300" b="1">
                <a:latin typeface="맑은 고딕"/>
                <a:ea typeface="맑은 고딕"/>
              </a:rPr>
              <a:t>                </a:t>
            </a:r>
            <a:r>
              <a:rPr lang="en-US" altLang="ko-KR" sz="2300" b="1">
                <a:latin typeface="맑은 고딕"/>
                <a:ea typeface="맑은 고딕"/>
              </a:rPr>
              <a:t> </a:t>
            </a:r>
            <a:r>
              <a:rPr lang="ko-KR" altLang="en-US" sz="2300" b="1">
                <a:latin typeface="맑은 고딕"/>
                <a:ea typeface="맑은 고딕"/>
              </a:rPr>
              <a:t> (1년 유효, 4 M/D, 1,000만원)</a:t>
            </a:r>
            <a:endParaRPr lang="ko-KR" altLang="en-US" sz="2300" b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2400" b="1">
                <a:latin typeface="맑은 고딕"/>
                <a:ea typeface="맑은 고딕"/>
              </a:rPr>
              <a:t>2)</a:t>
            </a:r>
            <a:r>
              <a:rPr lang="ko-KR" altLang="en-US" sz="2400" b="1">
                <a:latin typeface="맑은 고딕"/>
                <a:ea typeface="맑은 고딕"/>
              </a:rPr>
              <a:t> 프로젝트심사: 선종</a:t>
            </a:r>
            <a:r>
              <a:rPr lang="en-US" altLang="ko-KR" sz="2400" b="1">
                <a:latin typeface="맑은 고딕"/>
                <a:ea typeface="맑은 고딕"/>
              </a:rPr>
              <a:t>(1)</a:t>
            </a:r>
            <a:r>
              <a:rPr lang="ko-KR" altLang="en-US" sz="2400" b="1">
                <a:latin typeface="맑은 고딕"/>
                <a:ea typeface="맑은 고딕"/>
              </a:rPr>
              <a:t> 건조능력 확인 </a:t>
            </a:r>
            <a:endParaRPr lang="ko-KR" altLang="en-US" sz="2400" b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2400" b="1">
                <a:latin typeface="맑은 고딕"/>
                <a:ea typeface="맑은 고딕"/>
              </a:rPr>
              <a:t>                       </a:t>
            </a:r>
            <a:r>
              <a:rPr lang="ko-KR" altLang="en-US" sz="2400" b="1">
                <a:latin typeface="맑은 고딕"/>
                <a:ea typeface="맑은 고딕"/>
              </a:rPr>
              <a:t>(</a:t>
            </a:r>
            <a:r>
              <a:rPr lang="en-US" altLang="ko-KR" sz="2400" b="1">
                <a:latin typeface="맑은 고딕"/>
                <a:ea typeface="맑은 고딕"/>
              </a:rPr>
              <a:t>2</a:t>
            </a:r>
            <a:r>
              <a:rPr lang="ko-KR" altLang="en-US" sz="2400" b="1">
                <a:latin typeface="맑은 고딕"/>
                <a:ea typeface="맑은 고딕"/>
              </a:rPr>
              <a:t> M/D, </a:t>
            </a:r>
            <a:r>
              <a:rPr lang="en-US" altLang="ko-KR" sz="2400" b="1">
                <a:latin typeface="맑은 고딕"/>
                <a:ea typeface="맑은 고딕"/>
              </a:rPr>
              <a:t>4</a:t>
            </a:r>
            <a:r>
              <a:rPr lang="ko-KR" altLang="en-US" sz="2400" b="1">
                <a:latin typeface="맑은 고딕"/>
                <a:ea typeface="맑은 고딕"/>
              </a:rPr>
              <a:t>00만원)</a:t>
            </a:r>
            <a:endParaRPr lang="ko-KR" altLang="en-US" sz="2400" b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1600">
                <a:latin typeface="맑은 고딕"/>
                <a:ea typeface="맑은 고딕"/>
              </a:rPr>
              <a:t>         </a:t>
            </a:r>
            <a:r>
              <a:rPr lang="en-US" altLang="ko-KR" sz="1600">
                <a:latin typeface="맑은 고딕"/>
                <a:ea typeface="맑은 고딕"/>
              </a:rPr>
              <a:t>&lt;</a:t>
            </a:r>
            <a:r>
              <a:rPr lang="ko-KR" altLang="en-US" sz="1600">
                <a:latin typeface="맑은 고딕"/>
                <a:ea typeface="맑은 고딕"/>
              </a:rPr>
              <a:t>참고</a:t>
            </a:r>
            <a:r>
              <a:rPr lang="en-US" altLang="ko-KR" sz="1600">
                <a:latin typeface="맑은 고딕"/>
                <a:ea typeface="맑은 고딕"/>
              </a:rPr>
              <a:t>&gt;</a:t>
            </a:r>
            <a:r>
              <a:rPr lang="ko-KR" altLang="en-US" sz="1600">
                <a:latin typeface="맑은 고딕"/>
                <a:ea typeface="맑은 고딕"/>
              </a:rPr>
              <a:t>           </a:t>
            </a:r>
            <a:endParaRPr lang="ko-KR" altLang="en-US" sz="1600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1600">
                <a:latin typeface="맑은 고딕"/>
                <a:ea typeface="맑은 고딕"/>
              </a:rPr>
              <a:t>              </a:t>
            </a:r>
            <a:r>
              <a:rPr lang="ko-KR" altLang="en-US" sz="1000">
                <a:latin typeface="맑은 고딕"/>
                <a:ea typeface="맑은 고딕"/>
              </a:rPr>
              <a:t>▶</a:t>
            </a:r>
            <a:r>
              <a:rPr lang="ko-KR" altLang="en-US" sz="1600">
                <a:latin typeface="맑은 고딕"/>
                <a:ea typeface="맑은 고딕"/>
              </a:rPr>
              <a:t> 기본심사 보고서 보유 조선소에 한해 </a:t>
            </a:r>
            <a:r>
              <a:rPr lang="ko-KR" altLang="en-US" sz="1600">
                <a:solidFill>
                  <a:srgbClr val="0000ff"/>
                </a:solidFill>
                <a:latin typeface="맑은 고딕"/>
                <a:ea typeface="맑은 고딕"/>
              </a:rPr>
              <a:t>프로젝트심사</a:t>
            </a:r>
            <a:r>
              <a:rPr lang="ko-KR" altLang="en-US" sz="1600">
                <a:latin typeface="맑은 고딕"/>
                <a:ea typeface="맑은 고딕"/>
              </a:rPr>
              <a:t> 가능</a:t>
            </a:r>
            <a:endParaRPr lang="ko-KR" altLang="en-US" sz="1600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1600">
                <a:solidFill>
                  <a:srgbClr val="000000"/>
                </a:solidFill>
                <a:latin typeface="맑은 고딕"/>
                <a:ea typeface="맑은 고딕"/>
              </a:rPr>
              <a:t>              </a:t>
            </a:r>
            <a:r>
              <a:rPr lang="ko-KR" altLang="en-US" sz="1000">
                <a:latin typeface="맑은 고딕"/>
                <a:ea typeface="맑은 고딕"/>
              </a:rPr>
              <a:t>▶</a:t>
            </a:r>
            <a:r>
              <a:rPr lang="ko-KR" altLang="en-US" sz="1600">
                <a:latin typeface="맑은 고딕"/>
                <a:ea typeface="맑은 고딕"/>
              </a:rPr>
              <a:t> </a:t>
            </a:r>
            <a:r>
              <a:rPr lang="ko-KR" altLang="en-US" sz="1600">
                <a:solidFill>
                  <a:srgbClr val="000000"/>
                </a:solidFill>
                <a:latin typeface="맑은 고딕"/>
                <a:ea typeface="맑은 고딕"/>
              </a:rPr>
              <a:t>기본심사의 </a:t>
            </a:r>
            <a:r>
              <a:rPr lang="ko-KR" altLang="en-US" sz="1600">
                <a:solidFill>
                  <a:srgbClr val="0000ff"/>
                </a:solidFill>
                <a:latin typeface="맑은 고딕"/>
                <a:ea typeface="맑은 고딕"/>
              </a:rPr>
              <a:t>선종</a:t>
            </a:r>
            <a:r>
              <a:rPr lang="en-US" altLang="ko-KR" sz="1600">
                <a:solidFill>
                  <a:srgbClr val="0000ff"/>
                </a:solidFill>
                <a:latin typeface="맑은 고딕"/>
                <a:ea typeface="맑은 고딕"/>
              </a:rPr>
              <a:t>(2)</a:t>
            </a:r>
            <a:r>
              <a:rPr lang="ko-KR" altLang="en-US" sz="1600">
                <a:solidFill>
                  <a:srgbClr val="0000ff"/>
                </a:solidFill>
                <a:latin typeface="맑은 고딕"/>
                <a:ea typeface="맑은 고딕"/>
              </a:rPr>
              <a:t>가 추가</a:t>
            </a:r>
            <a:r>
              <a:rPr lang="ko-KR" altLang="en-US" sz="1600">
                <a:solidFill>
                  <a:srgbClr val="000000"/>
                </a:solidFill>
                <a:latin typeface="맑은 고딕"/>
                <a:ea typeface="맑은 고딕"/>
              </a:rPr>
              <a:t>되면</a:t>
            </a:r>
            <a:r>
              <a:rPr lang="en-US" altLang="ko-KR" sz="1600">
                <a:solidFill>
                  <a:srgbClr val="000000"/>
                </a:solidFill>
                <a:latin typeface="맑은 고딕"/>
                <a:ea typeface="맑은 고딕"/>
              </a:rPr>
              <a:t>,</a:t>
            </a:r>
            <a:r>
              <a:rPr lang="ko-KR" altLang="en-US" sz="1600">
                <a:solidFill>
                  <a:srgbClr val="000000"/>
                </a:solidFill>
                <a:latin typeface="맑은 고딕"/>
                <a:ea typeface="맑은 고딕"/>
              </a:rPr>
              <a:t>  해당 기본심사 시행</a:t>
            </a:r>
            <a:endParaRPr lang="ko-KR" altLang="en-US" sz="1600">
              <a:solidFill>
                <a:srgbClr val="000000"/>
              </a:solidFill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              </a:t>
            </a:r>
            <a:r>
              <a:rPr lang="ko-KR" altLang="en-US" sz="1000">
                <a:latin typeface="맑은 고딕"/>
                <a:ea typeface="맑은 고딕"/>
              </a:rPr>
              <a:t>▶</a:t>
            </a:r>
            <a:r>
              <a:rPr lang="ko-KR" altLang="en-US" sz="1600">
                <a:latin typeface="맑은 고딕"/>
                <a:ea typeface="맑은 고딕"/>
              </a:rPr>
              <a:t> 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선종</a:t>
            </a:r>
            <a:r>
              <a:rPr lang="en-US" altLang="ko-KR" sz="1600">
                <a:solidFill>
                  <a:schemeClr val="tx1"/>
                </a:solidFill>
                <a:latin typeface="맑은 고딕"/>
                <a:ea typeface="맑은 고딕"/>
              </a:rPr>
              <a:t>1,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 선종</a:t>
            </a:r>
            <a:r>
              <a:rPr lang="en-US" altLang="ko-KR" sz="1600">
                <a:solidFill>
                  <a:schemeClr val="tx1"/>
                </a:solidFill>
                <a:latin typeface="맑은 고딕"/>
                <a:ea typeface="맑은 고딕"/>
              </a:rPr>
              <a:t>2;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  </a:t>
            </a:r>
            <a:r>
              <a:rPr lang="en-US" altLang="ko-KR" sz="1600">
                <a:solidFill>
                  <a:srgbClr val="0000ff"/>
                </a:solidFill>
                <a:latin typeface="맑은 고딕"/>
                <a:ea typeface="맑은 고딕"/>
              </a:rPr>
              <a:t>OECD-CGT SYSTEM</a:t>
            </a:r>
            <a:r>
              <a:rPr lang="en-US" altLang="ko-KR" sz="1600">
                <a:solidFill>
                  <a:schemeClr val="tx1"/>
                </a:solidFill>
                <a:latin typeface="맑은 고딕"/>
                <a:ea typeface="맑은 고딕"/>
              </a:rPr>
              <a:t>(WP6) 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의 </a:t>
            </a:r>
            <a:r>
              <a:rPr lang="en-US" altLang="ko-KR" sz="1600">
                <a:solidFill>
                  <a:schemeClr val="tx1"/>
                </a:solidFill>
                <a:latin typeface="맑은 고딕"/>
                <a:ea typeface="맑은 고딕"/>
              </a:rPr>
              <a:t>Table 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인용함</a:t>
            </a:r>
            <a:endParaRPr lang="ko-KR" altLang="en-US" sz="16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7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7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en-US" altLang="ko-KR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23528" y="166851"/>
            <a:ext cx="7740231" cy="741869"/>
          </a:xfrm>
          <a:ln>
            <a:miter/>
          </a:ln>
        </p:spPr>
        <p:txBody>
          <a:bodyPr>
            <a:noAutofit/>
          </a:bodyPr>
          <a:lstStyle/>
          <a:p>
            <a:pPr lvl="0" algn="ctr">
              <a:defRPr/>
            </a:pP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2. </a:t>
            </a: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KR_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건조능력평가</a:t>
            </a:r>
            <a:r>
              <a:rPr lang="en-US" altLang="ko-KR">
                <a:solidFill>
                  <a:schemeClr val="dk1"/>
                </a:solidFill>
              </a:rPr>
              <a:t>(</a:t>
            </a:r>
            <a:r>
              <a:rPr lang="ko-KR" altLang="en-US">
                <a:solidFill>
                  <a:schemeClr val="dk1"/>
                </a:solidFill>
              </a:rPr>
              <a:t>심사종류</a:t>
            </a:r>
            <a:r>
              <a:rPr lang="en-US" altLang="ko-KR">
                <a:solidFill>
                  <a:schemeClr val="dk1"/>
                </a:solidFill>
              </a:rPr>
              <a:t>)</a:t>
            </a:r>
            <a:endParaRPr lang="en-US" altLang="ko-KR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"/>
          <p:cNvSpPr txBox="1"/>
          <p:nvPr/>
        </p:nvSpPr>
        <p:spPr>
          <a:xfrm>
            <a:off x="1907704" y="6165304"/>
            <a:ext cx="4572000" cy="366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>
                <a:solidFill>
                  <a:schemeClr val="tx1"/>
                </a:solidFill>
                <a:latin typeface="맑은 고딕"/>
                <a:ea typeface="맑은 고딕"/>
              </a:rPr>
              <a:t>※ 선종</a:t>
            </a:r>
            <a:r>
              <a:rPr lang="en-US" altLang="ko-KR" sz="1200">
                <a:solidFill>
                  <a:schemeClr val="tx1"/>
                </a:solidFill>
                <a:latin typeface="맑은 고딕"/>
                <a:ea typeface="맑은 고딕"/>
              </a:rPr>
              <a:t>1,</a:t>
            </a:r>
            <a:r>
              <a:rPr lang="ko-KR" altLang="en-US" sz="1200">
                <a:solidFill>
                  <a:schemeClr val="tx1"/>
                </a:solidFill>
                <a:latin typeface="맑은 고딕"/>
                <a:ea typeface="맑은 고딕"/>
              </a:rPr>
              <a:t> 선종</a:t>
            </a:r>
            <a:r>
              <a:rPr lang="en-US" altLang="ko-KR" sz="1200">
                <a:solidFill>
                  <a:schemeClr val="tx1"/>
                </a:solidFill>
                <a:latin typeface="맑은 고딕"/>
                <a:ea typeface="맑은 고딕"/>
              </a:rPr>
              <a:t>2;</a:t>
            </a:r>
            <a:r>
              <a:rPr lang="ko-KR" altLang="en-US" sz="1200">
                <a:solidFill>
                  <a:schemeClr val="tx1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>
                <a:solidFill>
                  <a:schemeClr val="tx1"/>
                </a:solidFill>
                <a:latin typeface="맑은 고딕"/>
                <a:ea typeface="맑은 고딕"/>
              </a:rPr>
              <a:t>OECD-(CGT) SYSTEM(WP6) </a:t>
            </a:r>
            <a:r>
              <a:rPr lang="ko-KR" altLang="en-US" sz="1200">
                <a:solidFill>
                  <a:schemeClr val="tx1"/>
                </a:solidFill>
                <a:latin typeface="맑은 고딕"/>
                <a:ea typeface="맑은 고딕"/>
              </a:rPr>
              <a:t>인용</a:t>
            </a:r>
            <a:endParaRPr lang="ko-KR" altLang="en-US" sz="12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 vert="horz" wrap="square" lIns="91440" tIns="45720" rIns="91440" bIns="45720" anchor="ctr" anchorCtr="0"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8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en-US" altLang="ko-KR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8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907704" y="1161853"/>
            <a:ext cx="4320480" cy="4832116"/>
          </a:xfrm>
          <a:prstGeom prst="rect">
            <a:avLst/>
          </a:prstGeom>
        </p:spPr>
      </p:pic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23528" y="166851"/>
            <a:ext cx="7740231" cy="741869"/>
          </a:xfrm>
          <a:ln>
            <a:miter/>
          </a:ln>
        </p:spPr>
        <p:txBody>
          <a:bodyPr vert="horz" wrap="square" lIns="91440" tIns="45720" rIns="91440" bIns="45720" anchor="ctr" anchorCtr="0">
            <a:noAutofit/>
          </a:bodyPr>
          <a:lstStyle/>
          <a:p>
            <a:pPr lvl="0" algn="ctr">
              <a:defRPr/>
            </a:pP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2. </a:t>
            </a: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KR_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건조능력평가</a:t>
            </a:r>
            <a:r>
              <a:rPr lang="en-US" altLang="ko-KR">
                <a:solidFill>
                  <a:schemeClr val="dk1"/>
                </a:solidFill>
              </a:rPr>
              <a:t>(</a:t>
            </a:r>
            <a:r>
              <a:rPr lang="ko-KR" altLang="en-US">
                <a:solidFill>
                  <a:schemeClr val="dk1"/>
                </a:solidFill>
              </a:rPr>
              <a:t>선종 </a:t>
            </a:r>
            <a:r>
              <a:rPr lang="en-US" altLang="ko-KR">
                <a:solidFill>
                  <a:schemeClr val="dk1"/>
                </a:solidFill>
              </a:rPr>
              <a:t>Table)</a:t>
            </a:r>
            <a:endParaRPr lang="en-US" altLang="ko-KR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6"/>
          <p:cNvSpPr txBox="1">
            <a:spLocks noChangeArrowheads="1"/>
          </p:cNvSpPr>
          <p:nvPr/>
        </p:nvSpPr>
        <p:spPr>
          <a:xfrm>
            <a:off x="431030" y="1052736"/>
            <a:ext cx="8605466" cy="51461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2" tIns="45716" rIns="91432" bIns="45716" anchor="t">
            <a:spAutoFit/>
          </a:bodyPr>
          <a:lstStyle/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400" b="1">
                <a:latin typeface="맑은 고딕"/>
                <a:ea typeface="맑은 고딕"/>
              </a:rPr>
              <a:t>              </a:t>
            </a:r>
            <a:r>
              <a:rPr lang="en-US" altLang="ko-KR" sz="2400" b="1">
                <a:latin typeface="맑은 고딕"/>
                <a:ea typeface="맑은 고딕"/>
              </a:rPr>
              <a:t>1)</a:t>
            </a:r>
            <a:r>
              <a:rPr lang="ko-KR" altLang="en-US" sz="2400" b="1">
                <a:latin typeface="맑은 고딕"/>
                <a:ea typeface="맑은 고딕"/>
              </a:rPr>
              <a:t> </a:t>
            </a:r>
            <a:r>
              <a:rPr lang="ko-KR" altLang="en-US" sz="2300" b="1">
                <a:latin typeface="맑은 고딕"/>
                <a:ea typeface="맑은 고딕"/>
              </a:rPr>
              <a:t>기본심사 확인기준</a:t>
            </a:r>
            <a:r>
              <a:rPr lang="en-US" altLang="ko-KR" sz="2300" b="1">
                <a:latin typeface="맑은 고딕"/>
                <a:ea typeface="맑은 고딕"/>
              </a:rPr>
              <a:t>(100</a:t>
            </a:r>
            <a:r>
              <a:rPr lang="ko-KR" altLang="en-US" sz="2300" b="1">
                <a:latin typeface="맑은 고딕"/>
                <a:ea typeface="맑은 고딕"/>
              </a:rPr>
              <a:t>점</a:t>
            </a:r>
            <a:r>
              <a:rPr lang="en-US" altLang="ko-KR" sz="2300" b="1">
                <a:latin typeface="맑은 고딕"/>
                <a:ea typeface="맑은 고딕"/>
              </a:rPr>
              <a:t>)</a:t>
            </a:r>
            <a:r>
              <a:rPr lang="ko-KR" altLang="en-US" sz="2300" b="1">
                <a:latin typeface="맑은 고딕"/>
                <a:ea typeface="맑은 고딕"/>
              </a:rPr>
              <a:t> : </a:t>
            </a:r>
            <a:endParaRPr lang="ko-KR" altLang="en-US" sz="2300" b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i="1">
                <a:latin typeface="맑은 고딕"/>
                <a:ea typeface="맑은 고딕"/>
              </a:rPr>
              <a:t>              </a:t>
            </a:r>
            <a:r>
              <a:rPr lang="ko-KR" altLang="en-US">
                <a:latin typeface="맑은 고딕"/>
                <a:ea typeface="맑은 고딕"/>
              </a:rPr>
              <a:t> </a:t>
            </a:r>
            <a:r>
              <a:rPr lang="en-US" altLang="ko-KR">
                <a:latin typeface="맑은 고딕"/>
                <a:ea typeface="맑은 고딕"/>
              </a:rPr>
              <a:t>-</a:t>
            </a:r>
            <a:r>
              <a:rPr lang="ko-KR" altLang="en-US">
                <a:latin typeface="맑은 고딕"/>
                <a:ea typeface="맑은 고딕"/>
              </a:rPr>
              <a:t>  수출용 선박의 선종을 고려하여,  </a:t>
            </a:r>
            <a:endParaRPr lang="ko-KR" altLang="en-US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>
                <a:latin typeface="맑은 고딕"/>
                <a:ea typeface="맑은 고딕"/>
              </a:rPr>
              <a:t>               </a:t>
            </a:r>
            <a:r>
              <a:rPr lang="en-US" altLang="ko-KR">
                <a:latin typeface="맑은 고딕"/>
                <a:ea typeface="맑은 고딕"/>
              </a:rPr>
              <a:t>-</a:t>
            </a:r>
            <a:r>
              <a:rPr lang="ko-KR" altLang="en-US">
                <a:latin typeface="맑은 고딕"/>
                <a:ea typeface="맑은 고딕"/>
              </a:rPr>
              <a:t>  </a:t>
            </a:r>
            <a:r>
              <a:rPr lang="ko-KR" altLang="en-US">
                <a:solidFill>
                  <a:srgbClr val="0000ff"/>
                </a:solidFill>
                <a:latin typeface="맑은 고딕"/>
                <a:ea typeface="맑은 고딕"/>
              </a:rPr>
              <a:t>선종(2)</a:t>
            </a:r>
            <a:r>
              <a:rPr lang="ko-KR" altLang="en-US">
                <a:latin typeface="맑은 고딕"/>
                <a:ea typeface="맑은 고딕"/>
              </a:rPr>
              <a:t>에 해당하는 건조능력</a:t>
            </a:r>
            <a:r>
              <a:rPr lang="en-US" altLang="ko-KR">
                <a:latin typeface="맑은 고딕"/>
                <a:ea typeface="맑은 고딕"/>
              </a:rPr>
              <a:t>(</a:t>
            </a:r>
            <a:r>
              <a:rPr lang="ko-KR" altLang="en-US">
                <a:latin typeface="맑은 고딕"/>
                <a:ea typeface="맑은 고딕"/>
              </a:rPr>
              <a:t>조선소 </a:t>
            </a:r>
            <a:r>
              <a:rPr lang="ko-KR" altLang="en-US">
                <a:solidFill>
                  <a:srgbClr val="0000ff"/>
                </a:solidFill>
                <a:latin typeface="맑은 고딕"/>
                <a:ea typeface="맑은 고딕"/>
              </a:rPr>
              <a:t>전반적인 상황</a:t>
            </a:r>
            <a:r>
              <a:rPr lang="en-US" altLang="ko-KR">
                <a:solidFill>
                  <a:srgbClr val="0000ff"/>
                </a:solidFill>
                <a:latin typeface="맑은 고딕"/>
                <a:ea typeface="맑은 고딕"/>
              </a:rPr>
              <a:t>)</a:t>
            </a:r>
            <a:r>
              <a:rPr lang="ko-KR" altLang="en-US">
                <a:latin typeface="맑은 고딕"/>
                <a:ea typeface="맑은 고딕"/>
              </a:rPr>
              <a:t>을 확인</a:t>
            </a:r>
            <a:r>
              <a:rPr lang="en-US" altLang="ko-KR">
                <a:latin typeface="맑은 고딕"/>
                <a:ea typeface="맑은 고딕"/>
              </a:rPr>
              <a:t>,</a:t>
            </a:r>
            <a:r>
              <a:rPr lang="ko-KR" altLang="en-US">
                <a:latin typeface="맑은 고딕"/>
                <a:ea typeface="맑은 고딕"/>
              </a:rPr>
              <a:t> </a:t>
            </a:r>
            <a:endParaRPr lang="ko-KR" altLang="en-US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>
                <a:latin typeface="맑은 고딕"/>
                <a:ea typeface="맑은 고딕"/>
              </a:rPr>
              <a:t>               </a:t>
            </a:r>
            <a:r>
              <a:rPr lang="en-US" altLang="ko-KR">
                <a:latin typeface="맑은 고딕"/>
                <a:ea typeface="맑은 고딕"/>
              </a:rPr>
              <a:t>-</a:t>
            </a:r>
            <a:r>
              <a:rPr lang="ko-KR" altLang="en-US">
                <a:latin typeface="맑은 고딕"/>
                <a:ea typeface="맑은 고딕"/>
              </a:rPr>
              <a:t>  1년 유효 기간의 </a:t>
            </a:r>
            <a:r>
              <a:rPr lang="ko-KR" altLang="en-US">
                <a:solidFill>
                  <a:srgbClr val="0000ff"/>
                </a:solidFill>
                <a:latin typeface="맑은 고딕"/>
                <a:ea typeface="맑은 고딕"/>
              </a:rPr>
              <a:t>확인보고서 </a:t>
            </a:r>
            <a:r>
              <a:rPr lang="ko-KR" altLang="en-US">
                <a:latin typeface="맑은 고딕"/>
                <a:ea typeface="맑은 고딕"/>
              </a:rPr>
              <a:t>발급</a:t>
            </a:r>
            <a:endParaRPr lang="ko-KR" altLang="en-US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>
                <a:latin typeface="맑은 고딕"/>
                <a:ea typeface="맑은 고딕"/>
              </a:rPr>
              <a:t>     </a:t>
            </a:r>
            <a:r>
              <a:rPr lang="en-US" altLang="ko-KR">
                <a:latin typeface="맑은 고딕"/>
                <a:ea typeface="맑은 고딕"/>
              </a:rPr>
              <a:t>(</a:t>
            </a:r>
            <a:r>
              <a:rPr lang="ko-KR" altLang="en-US">
                <a:latin typeface="맑은 고딕"/>
                <a:ea typeface="맑은 고딕"/>
              </a:rPr>
              <a:t>1) 시스템 및 관리</a:t>
            </a:r>
            <a:r>
              <a:rPr lang="en-US" altLang="ko-KR">
                <a:latin typeface="맑은 고딕"/>
                <a:ea typeface="맑은 고딕"/>
              </a:rPr>
              <a:t>(40</a:t>
            </a:r>
            <a:r>
              <a:rPr lang="ko-KR" altLang="en-US">
                <a:latin typeface="맑은 고딕"/>
                <a:ea typeface="맑은 고딕"/>
              </a:rPr>
              <a:t>점</a:t>
            </a:r>
            <a:r>
              <a:rPr lang="en-US" altLang="ko-KR">
                <a:latin typeface="맑은 고딕"/>
                <a:ea typeface="맑은 고딕"/>
              </a:rPr>
              <a:t>)</a:t>
            </a:r>
            <a:r>
              <a:rPr lang="ko-KR" altLang="en-US">
                <a:latin typeface="맑은 고딕"/>
                <a:ea typeface="맑은 고딕"/>
              </a:rPr>
              <a:t> </a:t>
            </a:r>
            <a:r>
              <a:rPr lang="en-US" altLang="ko-KR">
                <a:latin typeface="맑은 고딕"/>
                <a:ea typeface="맑은 고딕"/>
              </a:rPr>
              <a:t>-</a:t>
            </a:r>
            <a:r>
              <a:rPr lang="ko-KR" altLang="en-US">
                <a:latin typeface="맑은 고딕"/>
                <a:ea typeface="맑은 고딕"/>
              </a:rPr>
              <a:t> 경영시스템</a:t>
            </a:r>
            <a:r>
              <a:rPr lang="en-US" altLang="ko-KR">
                <a:latin typeface="맑은 고딕"/>
                <a:ea typeface="맑은 고딕"/>
              </a:rPr>
              <a:t>(15),</a:t>
            </a:r>
            <a:r>
              <a:rPr lang="ko-KR" altLang="en-US">
                <a:latin typeface="맑은 고딕"/>
                <a:ea typeface="맑은 고딕"/>
              </a:rPr>
              <a:t> 조직</a:t>
            </a:r>
            <a:r>
              <a:rPr lang="en-US" altLang="ko-KR">
                <a:latin typeface="맑은 고딕"/>
                <a:ea typeface="맑은 고딕"/>
              </a:rPr>
              <a:t>(13),</a:t>
            </a:r>
            <a:r>
              <a:rPr lang="ko-KR" altLang="en-US">
                <a:latin typeface="맑은 고딕"/>
                <a:ea typeface="맑은 고딕"/>
              </a:rPr>
              <a:t> 품질환경안전 관리</a:t>
            </a:r>
            <a:r>
              <a:rPr lang="en-US" altLang="ko-KR">
                <a:latin typeface="맑은 고딕"/>
                <a:ea typeface="맑은 고딕"/>
              </a:rPr>
              <a:t>(12)</a:t>
            </a:r>
            <a:endParaRPr lang="en-US" altLang="ko-KR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>
                <a:latin typeface="맑은 고딕"/>
                <a:ea typeface="맑은 고딕"/>
              </a:rPr>
              <a:t>     </a:t>
            </a:r>
            <a:r>
              <a:rPr lang="en-US" altLang="ko-KR">
                <a:latin typeface="맑은 고딕"/>
                <a:ea typeface="맑은 고딕"/>
              </a:rPr>
              <a:t>(</a:t>
            </a:r>
            <a:r>
              <a:rPr lang="ko-KR" altLang="en-US">
                <a:latin typeface="맑은 고딕"/>
                <a:ea typeface="맑은 고딕"/>
              </a:rPr>
              <a:t>2) 생산 및 기술</a:t>
            </a:r>
            <a:r>
              <a:rPr lang="en-US" altLang="ko-KR">
                <a:latin typeface="맑은 고딕"/>
                <a:ea typeface="맑은 고딕"/>
              </a:rPr>
              <a:t>(60</a:t>
            </a:r>
            <a:r>
              <a:rPr lang="ko-KR" altLang="en-US">
                <a:latin typeface="맑은 고딕"/>
                <a:ea typeface="맑은 고딕"/>
              </a:rPr>
              <a:t>점</a:t>
            </a:r>
            <a:r>
              <a:rPr lang="en-US" altLang="ko-KR">
                <a:latin typeface="맑은 고딕"/>
                <a:ea typeface="맑은 고딕"/>
              </a:rPr>
              <a:t>)</a:t>
            </a:r>
            <a:r>
              <a:rPr lang="ko-KR" altLang="en-US" sz="1700">
                <a:latin typeface="맑은 고딕"/>
                <a:ea typeface="맑은 고딕"/>
              </a:rPr>
              <a:t> </a:t>
            </a:r>
            <a:r>
              <a:rPr lang="en-US" altLang="ko-KR" sz="1700">
                <a:latin typeface="맑은 고딕"/>
                <a:ea typeface="맑은 고딕"/>
              </a:rPr>
              <a:t>-</a:t>
            </a:r>
            <a:r>
              <a:rPr lang="ko-KR" altLang="en-US" sz="1700">
                <a:latin typeface="맑은 고딕"/>
                <a:ea typeface="맑은 고딕"/>
              </a:rPr>
              <a:t>  생산</a:t>
            </a:r>
            <a:r>
              <a:rPr lang="en-US" altLang="ko-KR" sz="1700">
                <a:latin typeface="맑은 고딕"/>
                <a:ea typeface="맑은 고딕"/>
              </a:rPr>
              <a:t>/</a:t>
            </a:r>
            <a:r>
              <a:rPr lang="ko-KR" altLang="en-US" sz="1700">
                <a:latin typeface="맑은 고딕"/>
                <a:ea typeface="맑은 고딕"/>
              </a:rPr>
              <a:t>자재 관리</a:t>
            </a:r>
            <a:r>
              <a:rPr lang="en-US" altLang="ko-KR" sz="1700">
                <a:latin typeface="맑은 고딕"/>
                <a:ea typeface="맑은 고딕"/>
              </a:rPr>
              <a:t>(10),</a:t>
            </a:r>
            <a:r>
              <a:rPr lang="ko-KR" altLang="en-US" sz="1700">
                <a:latin typeface="맑은 고딕"/>
                <a:ea typeface="맑은 고딕"/>
              </a:rPr>
              <a:t> 생산설비</a:t>
            </a:r>
            <a:r>
              <a:rPr lang="en-US" altLang="ko-KR" sz="1700">
                <a:latin typeface="맑은 고딕"/>
                <a:ea typeface="맑은 고딕"/>
              </a:rPr>
              <a:t>(12),</a:t>
            </a:r>
            <a:r>
              <a:rPr lang="ko-KR" altLang="en-US" sz="1700">
                <a:latin typeface="맑은 고딕"/>
                <a:ea typeface="맑은 고딕"/>
              </a:rPr>
              <a:t> 건조능력</a:t>
            </a:r>
            <a:r>
              <a:rPr lang="en-US" altLang="ko-KR" sz="1700">
                <a:latin typeface="맑은 고딕"/>
                <a:ea typeface="맑은 고딕"/>
              </a:rPr>
              <a:t>(30),</a:t>
            </a:r>
            <a:r>
              <a:rPr lang="ko-KR" altLang="en-US" sz="1700">
                <a:latin typeface="맑은 고딕"/>
                <a:ea typeface="맑은 고딕"/>
              </a:rPr>
              <a:t>  </a:t>
            </a:r>
            <a:endParaRPr lang="ko-KR" altLang="en-US" sz="1700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1700">
                <a:latin typeface="맑은 고딕"/>
                <a:ea typeface="맑은 고딕"/>
              </a:rPr>
              <a:t>                                       기술역량</a:t>
            </a:r>
            <a:r>
              <a:rPr lang="en-US" altLang="ko-KR" sz="1700">
                <a:latin typeface="맑은 고딕"/>
                <a:ea typeface="맑은 고딕"/>
              </a:rPr>
              <a:t>(8)</a:t>
            </a:r>
            <a:endParaRPr lang="en-US" altLang="ko-KR" sz="1700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700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>
                <a:latin typeface="맑은 고딕"/>
                <a:ea typeface="맑은 고딕"/>
              </a:rPr>
              <a:t>                </a:t>
            </a:r>
            <a:r>
              <a:rPr lang="ko-KR" altLang="en-US" sz="1000">
                <a:latin typeface="맑은 고딕"/>
                <a:ea typeface="맑은 고딕"/>
              </a:rPr>
              <a:t>▶</a:t>
            </a:r>
            <a:r>
              <a:rPr lang="ko-KR" altLang="en-US">
                <a:latin typeface="맑은 고딕"/>
                <a:ea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1" lang="ko-KR" altLang="en-US" b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</a:rPr>
              <a:t>합격</a:t>
            </a:r>
            <a:r>
              <a:rPr lang="ko-KR" altLang="en-US">
                <a:latin typeface="맑은 고딕"/>
                <a:ea typeface="맑은 고딕"/>
              </a:rPr>
              <a:t> </a:t>
            </a:r>
            <a:r>
              <a:rPr lang="en-US" altLang="ko-KR">
                <a:latin typeface="맑은 고딕"/>
                <a:ea typeface="맑은 고딕"/>
              </a:rPr>
              <a:t>:</a:t>
            </a:r>
            <a:r>
              <a:rPr lang="ko-KR" altLang="en-US">
                <a:latin typeface="맑은 고딕"/>
                <a:ea typeface="맑은 고딕"/>
              </a:rPr>
              <a:t> 분야별 70% 이상, 총합계 80점 이상</a:t>
            </a:r>
            <a:endParaRPr lang="ko-KR" altLang="en-US">
              <a:latin typeface="맑은 고딕"/>
              <a:ea typeface="맑은 고딕"/>
            </a:endParaRPr>
          </a:p>
        </p:txBody>
      </p:sp>
      <p:sp>
        <p:nvSpPr>
          <p:cNvPr id="7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9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en-US" altLang="ko-KR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23528" y="188640"/>
            <a:ext cx="7740231" cy="741869"/>
          </a:xfrm>
          <a:ln>
            <a:miter/>
          </a:ln>
        </p:spPr>
        <p:txBody>
          <a:bodyPr>
            <a:noAutofit/>
          </a:bodyPr>
          <a:lstStyle/>
          <a:p>
            <a:pPr lvl="0" algn="ctr">
              <a:defRPr/>
            </a:pP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2. </a:t>
            </a: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KR_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건조능력평가</a:t>
            </a:r>
            <a:r>
              <a:rPr lang="en-US" altLang="ko-KR">
                <a:solidFill>
                  <a:schemeClr val="dk1"/>
                </a:solidFill>
              </a:rPr>
              <a:t>(</a:t>
            </a:r>
            <a:r>
              <a:rPr lang="ko-KR" altLang="en-US">
                <a:solidFill>
                  <a:schemeClr val="dk1"/>
                </a:solidFill>
              </a:rPr>
              <a:t>심사방법</a:t>
            </a:r>
            <a:r>
              <a:rPr lang="en-US" altLang="ko-KR">
                <a:solidFill>
                  <a:schemeClr val="dk1"/>
                </a:solidFill>
              </a:rPr>
              <a:t>)</a:t>
            </a:r>
            <a:endParaRPr lang="en-US" altLang="ko-KR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6"/>
          <p:cNvSpPr txBox="1">
            <a:spLocks noChangeArrowheads="1"/>
          </p:cNvSpPr>
          <p:nvPr/>
        </p:nvSpPr>
        <p:spPr>
          <a:xfrm>
            <a:off x="485291" y="980728"/>
            <a:ext cx="8173418" cy="51133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2" tIns="45716" rIns="91432" bIns="45716" anchor="t">
            <a:spAutoFit/>
          </a:bodyPr>
          <a:lstStyle/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400" b="1">
                <a:latin typeface="맑은 고딕"/>
                <a:ea typeface="맑은 고딕"/>
              </a:rPr>
              <a:t>              </a:t>
            </a:r>
            <a:r>
              <a:rPr lang="en-US" altLang="ko-KR" sz="2400" b="1">
                <a:latin typeface="맑은 고딕"/>
                <a:ea typeface="맑은 고딕"/>
              </a:rPr>
              <a:t>2)</a:t>
            </a:r>
            <a:r>
              <a:rPr lang="ko-KR" altLang="en-US" sz="2400" b="1">
                <a:latin typeface="맑은 고딕"/>
                <a:ea typeface="맑은 고딕"/>
              </a:rPr>
              <a:t> </a:t>
            </a:r>
            <a:r>
              <a:rPr lang="ko-KR" altLang="en-US" sz="2300" b="1">
                <a:latin typeface="맑은 고딕"/>
                <a:ea typeface="맑은 고딕"/>
              </a:rPr>
              <a:t>프로젝트심사 확인기준</a:t>
            </a:r>
            <a:r>
              <a:rPr lang="en-US" altLang="ko-KR" sz="2300" b="1">
                <a:latin typeface="맑은 고딕"/>
                <a:ea typeface="맑은 고딕"/>
              </a:rPr>
              <a:t>(100</a:t>
            </a:r>
            <a:r>
              <a:rPr lang="ko-KR" altLang="en-US" sz="2300" b="1">
                <a:latin typeface="맑은 고딕"/>
                <a:ea typeface="맑은 고딕"/>
              </a:rPr>
              <a:t>점</a:t>
            </a:r>
            <a:r>
              <a:rPr lang="en-US" altLang="ko-KR" sz="2300" b="1">
                <a:latin typeface="맑은 고딕"/>
                <a:ea typeface="맑은 고딕"/>
              </a:rPr>
              <a:t>)</a:t>
            </a:r>
            <a:r>
              <a:rPr lang="ko-KR" altLang="en-US" sz="2300" b="1">
                <a:latin typeface="맑은 고딕"/>
                <a:ea typeface="맑은 고딕"/>
              </a:rPr>
              <a:t> : </a:t>
            </a:r>
            <a:endParaRPr lang="ko-KR" altLang="en-US" sz="2300" b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i="1">
                <a:latin typeface="맑은 고딕"/>
                <a:ea typeface="맑은 고딕"/>
              </a:rPr>
              <a:t>              </a:t>
            </a:r>
            <a:r>
              <a:rPr lang="ko-KR" altLang="en-US">
                <a:latin typeface="맑은 고딕"/>
                <a:ea typeface="맑은 고딕"/>
              </a:rPr>
              <a:t>  </a:t>
            </a:r>
            <a:r>
              <a:rPr lang="en-US" altLang="ko-KR">
                <a:latin typeface="맑은 고딕"/>
                <a:ea typeface="맑은 고딕"/>
              </a:rPr>
              <a:t>-</a:t>
            </a:r>
            <a:r>
              <a:rPr lang="ko-KR" altLang="en-US">
                <a:latin typeface="맑은 고딕"/>
                <a:ea typeface="맑은 고딕"/>
              </a:rPr>
              <a:t> </a:t>
            </a:r>
            <a:r>
              <a:rPr lang="ko-KR" altLang="en-US">
                <a:solidFill>
                  <a:srgbClr val="0000ff"/>
                </a:solidFill>
                <a:latin typeface="맑은 고딕"/>
                <a:ea typeface="맑은 고딕"/>
              </a:rPr>
              <a:t>RG 발급</a:t>
            </a:r>
            <a:r>
              <a:rPr lang="ko-KR" altLang="en-US">
                <a:latin typeface="맑은 고딕"/>
                <a:ea typeface="맑은 고딕"/>
              </a:rPr>
              <a:t>을 요청하는 프로젝트 마다</a:t>
            </a:r>
            <a:r>
              <a:rPr lang="en-US" altLang="ko-KR">
                <a:latin typeface="맑은 고딕"/>
                <a:ea typeface="맑은 고딕"/>
              </a:rPr>
              <a:t>,</a:t>
            </a:r>
            <a:endParaRPr lang="en-US" altLang="ko-KR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>
                <a:latin typeface="맑은 고딕"/>
                <a:ea typeface="맑은 고딕"/>
              </a:rPr>
              <a:t>                </a:t>
            </a:r>
            <a:r>
              <a:rPr lang="en-US" altLang="ko-KR">
                <a:latin typeface="맑은 고딕"/>
                <a:ea typeface="맑은 고딕"/>
              </a:rPr>
              <a:t>-</a:t>
            </a:r>
            <a:r>
              <a:rPr lang="ko-KR" altLang="en-US">
                <a:latin typeface="맑은 고딕"/>
                <a:ea typeface="맑은 고딕"/>
              </a:rPr>
              <a:t> </a:t>
            </a:r>
            <a:r>
              <a:rPr lang="ko-KR" altLang="en-US">
                <a:solidFill>
                  <a:srgbClr val="0000ff"/>
                </a:solidFill>
                <a:latin typeface="맑은 고딕"/>
                <a:ea typeface="맑은 고딕"/>
              </a:rPr>
              <a:t>선종(1)</a:t>
            </a:r>
            <a:r>
              <a:rPr lang="ko-KR" altLang="en-US">
                <a:latin typeface="맑은 고딕"/>
                <a:ea typeface="맑은 고딕"/>
              </a:rPr>
              <a:t>의 건조능력을 심사 및 </a:t>
            </a:r>
            <a:r>
              <a:rPr lang="ko-KR" altLang="en-US">
                <a:solidFill>
                  <a:srgbClr val="0000ff"/>
                </a:solidFill>
                <a:latin typeface="맑은 고딕"/>
                <a:ea typeface="맑은 고딕"/>
              </a:rPr>
              <a:t>확인보고서</a:t>
            </a:r>
            <a:r>
              <a:rPr lang="ko-KR" altLang="en-US">
                <a:latin typeface="맑은 고딕"/>
                <a:ea typeface="맑은 고딕"/>
              </a:rPr>
              <a:t> 발급함.</a:t>
            </a:r>
            <a:endParaRPr lang="ko-KR" altLang="en-US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>
                <a:latin typeface="맑은 고딕"/>
                <a:ea typeface="맑은 고딕"/>
              </a:rPr>
              <a:t>     </a:t>
            </a:r>
            <a:r>
              <a:rPr lang="en-US" altLang="ko-KR">
                <a:latin typeface="맑은 고딕"/>
                <a:ea typeface="맑은 고딕"/>
              </a:rPr>
              <a:t>(</a:t>
            </a:r>
            <a:r>
              <a:rPr lang="ko-KR" altLang="en-US">
                <a:latin typeface="맑은 고딕"/>
                <a:ea typeface="맑은 고딕"/>
              </a:rPr>
              <a:t>1) 시스템 및 관리</a:t>
            </a:r>
            <a:r>
              <a:rPr lang="en-US" altLang="ko-KR">
                <a:latin typeface="맑은 고딕"/>
                <a:ea typeface="맑은 고딕"/>
              </a:rPr>
              <a:t>(40</a:t>
            </a:r>
            <a:r>
              <a:rPr lang="ko-KR" altLang="en-US">
                <a:latin typeface="맑은 고딕"/>
                <a:ea typeface="맑은 고딕"/>
              </a:rPr>
              <a:t>점</a:t>
            </a:r>
            <a:r>
              <a:rPr lang="en-US" altLang="ko-KR">
                <a:latin typeface="맑은 고딕"/>
                <a:ea typeface="맑은 고딕"/>
              </a:rPr>
              <a:t>)</a:t>
            </a:r>
            <a:r>
              <a:rPr lang="ko-KR" altLang="en-US">
                <a:latin typeface="맑은 고딕"/>
                <a:ea typeface="맑은 고딕"/>
              </a:rPr>
              <a:t> </a:t>
            </a:r>
            <a:r>
              <a:rPr lang="en-US" altLang="ko-KR">
                <a:latin typeface="맑은 고딕"/>
                <a:ea typeface="맑은 고딕"/>
              </a:rPr>
              <a:t>:</a:t>
            </a:r>
            <a:r>
              <a:rPr lang="ko-KR" altLang="en-US">
                <a:latin typeface="맑은 고딕"/>
                <a:ea typeface="맑은 고딕"/>
              </a:rPr>
              <a:t> 조직</a:t>
            </a:r>
            <a:r>
              <a:rPr lang="en-US" altLang="ko-KR">
                <a:latin typeface="맑은 고딕"/>
                <a:ea typeface="맑은 고딕"/>
              </a:rPr>
              <a:t>(20),</a:t>
            </a:r>
            <a:r>
              <a:rPr lang="ko-KR" altLang="en-US">
                <a:latin typeface="맑은 고딕"/>
                <a:ea typeface="맑은 고딕"/>
              </a:rPr>
              <a:t> 품질환경안전 관리</a:t>
            </a:r>
            <a:r>
              <a:rPr lang="en-US" altLang="ko-KR">
                <a:latin typeface="맑은 고딕"/>
                <a:ea typeface="맑은 고딕"/>
              </a:rPr>
              <a:t>(20)</a:t>
            </a:r>
            <a:endParaRPr lang="en-US" altLang="ko-KR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>
                <a:latin typeface="맑은 고딕"/>
                <a:ea typeface="맑은 고딕"/>
              </a:rPr>
              <a:t>     </a:t>
            </a:r>
            <a:r>
              <a:rPr lang="en-US" altLang="ko-KR">
                <a:latin typeface="맑은 고딕"/>
                <a:ea typeface="맑은 고딕"/>
              </a:rPr>
              <a:t>(</a:t>
            </a:r>
            <a:r>
              <a:rPr lang="ko-KR" altLang="en-US">
                <a:latin typeface="맑은 고딕"/>
                <a:ea typeface="맑은 고딕"/>
              </a:rPr>
              <a:t>2) 생산 및 기술</a:t>
            </a:r>
            <a:r>
              <a:rPr lang="en-US" altLang="ko-KR">
                <a:latin typeface="맑은 고딕"/>
                <a:ea typeface="맑은 고딕"/>
              </a:rPr>
              <a:t>(60</a:t>
            </a:r>
            <a:r>
              <a:rPr lang="ko-KR" altLang="en-US">
                <a:latin typeface="맑은 고딕"/>
                <a:ea typeface="맑은 고딕"/>
              </a:rPr>
              <a:t>점</a:t>
            </a:r>
            <a:r>
              <a:rPr lang="en-US" altLang="ko-KR">
                <a:latin typeface="맑은 고딕"/>
                <a:ea typeface="맑은 고딕"/>
              </a:rPr>
              <a:t>)</a:t>
            </a:r>
            <a:r>
              <a:rPr lang="ko-KR" altLang="en-US" sz="1700">
                <a:latin typeface="맑은 고딕"/>
                <a:ea typeface="맑은 고딕"/>
              </a:rPr>
              <a:t> </a:t>
            </a:r>
            <a:r>
              <a:rPr lang="en-US" altLang="ko-KR" sz="1700">
                <a:latin typeface="맑은 고딕"/>
                <a:ea typeface="맑은 고딕"/>
              </a:rPr>
              <a:t>:</a:t>
            </a:r>
            <a:r>
              <a:rPr lang="ko-KR" altLang="en-US" sz="1700">
                <a:latin typeface="맑은 고딕"/>
                <a:ea typeface="맑은 고딕"/>
              </a:rPr>
              <a:t> 생산</a:t>
            </a:r>
            <a:r>
              <a:rPr lang="en-US" altLang="ko-KR" sz="1700">
                <a:latin typeface="맑은 고딕"/>
                <a:ea typeface="맑은 고딕"/>
              </a:rPr>
              <a:t>/</a:t>
            </a:r>
            <a:r>
              <a:rPr lang="ko-KR" altLang="en-US" sz="1700">
                <a:latin typeface="맑은 고딕"/>
                <a:ea typeface="맑은 고딕"/>
              </a:rPr>
              <a:t>자재 관리</a:t>
            </a:r>
            <a:r>
              <a:rPr lang="en-US" altLang="ko-KR" sz="1700">
                <a:latin typeface="맑은 고딕"/>
                <a:ea typeface="맑은 고딕"/>
              </a:rPr>
              <a:t>(20),</a:t>
            </a:r>
            <a:r>
              <a:rPr lang="ko-KR" altLang="en-US" sz="1700">
                <a:latin typeface="맑은 고딕"/>
                <a:ea typeface="맑은 고딕"/>
              </a:rPr>
              <a:t> 생산설비</a:t>
            </a:r>
            <a:r>
              <a:rPr lang="en-US" altLang="ko-KR" sz="1700">
                <a:latin typeface="맑은 고딕"/>
                <a:ea typeface="맑은 고딕"/>
              </a:rPr>
              <a:t>(23),</a:t>
            </a:r>
            <a:r>
              <a:rPr lang="ko-KR" altLang="en-US" sz="1700">
                <a:latin typeface="맑은 고딕"/>
                <a:ea typeface="맑은 고딕"/>
              </a:rPr>
              <a:t> 건조능력</a:t>
            </a:r>
            <a:r>
              <a:rPr lang="en-US" altLang="ko-KR" sz="1700">
                <a:latin typeface="맑은 고딕"/>
                <a:ea typeface="맑은 고딕"/>
              </a:rPr>
              <a:t>(17)</a:t>
            </a:r>
            <a:endParaRPr lang="en-US" altLang="ko-KR" sz="1700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1700">
                <a:latin typeface="맑은 고딕"/>
                <a:ea typeface="맑은 고딕"/>
              </a:rPr>
              <a:t>      </a:t>
            </a:r>
            <a:r>
              <a:rPr lang="en-US" altLang="ko-KR" sz="1700">
                <a:latin typeface="맑은 고딕"/>
                <a:ea typeface="맑은 고딕"/>
              </a:rPr>
              <a:t>(3)</a:t>
            </a:r>
            <a:r>
              <a:rPr lang="ko-KR" altLang="en-US" sz="1700">
                <a:latin typeface="맑은 고딕"/>
                <a:ea typeface="맑은 고딕"/>
              </a:rPr>
              <a:t> 참고용 </a:t>
            </a:r>
            <a:r>
              <a:rPr lang="en-US" altLang="ko-KR" sz="1700">
                <a:latin typeface="맑은 고딕"/>
                <a:ea typeface="맑은 고딕"/>
              </a:rPr>
              <a:t>:</a:t>
            </a:r>
            <a:r>
              <a:rPr lang="ko-KR" altLang="en-US" sz="1700">
                <a:latin typeface="맑은 고딕"/>
                <a:ea typeface="맑은 고딕"/>
              </a:rPr>
              <a:t> 년간 최대 선박 건조 능력을 검토 </a:t>
            </a:r>
            <a:endParaRPr lang="ko-KR" altLang="en-US" sz="1700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1700">
                <a:latin typeface="맑은 고딕"/>
                <a:ea typeface="맑은 고딕"/>
              </a:rPr>
              <a:t>                    </a:t>
            </a:r>
            <a:r>
              <a:rPr lang="en-US" altLang="ko-KR" sz="1700">
                <a:latin typeface="맑은 고딕"/>
                <a:ea typeface="맑은 고딕"/>
              </a:rPr>
              <a:t>(</a:t>
            </a:r>
            <a:r>
              <a:rPr lang="ko-KR" altLang="en-US" sz="1700">
                <a:latin typeface="맑은 고딕"/>
                <a:ea typeface="맑은 고딕"/>
              </a:rPr>
              <a:t>조립</a:t>
            </a:r>
            <a:r>
              <a:rPr lang="en-US" altLang="ko-KR" sz="1700">
                <a:latin typeface="맑은 고딕"/>
                <a:ea typeface="맑은 고딕"/>
              </a:rPr>
              <a:t>/</a:t>
            </a:r>
            <a:r>
              <a:rPr lang="ko-KR" altLang="en-US" sz="1700">
                <a:latin typeface="맑은 고딕"/>
                <a:ea typeface="맑은 고딕"/>
              </a:rPr>
              <a:t>탑재</a:t>
            </a:r>
            <a:r>
              <a:rPr lang="en-US" altLang="ko-KR" sz="1700">
                <a:latin typeface="맑은 고딕"/>
                <a:ea typeface="맑은 고딕"/>
              </a:rPr>
              <a:t>/</a:t>
            </a:r>
            <a:r>
              <a:rPr lang="ko-KR" altLang="en-US" sz="1700">
                <a:latin typeface="맑은 고딕"/>
                <a:ea typeface="맑은 고딕"/>
              </a:rPr>
              <a:t>안벽 작업의 실적을 비교하여 건조능력 검토함</a:t>
            </a:r>
            <a:r>
              <a:rPr lang="en-US" altLang="ko-KR" sz="1700">
                <a:latin typeface="맑은 고딕"/>
                <a:ea typeface="맑은 고딕"/>
              </a:rPr>
              <a:t>)</a:t>
            </a:r>
            <a:r>
              <a:rPr lang="ko-KR" altLang="en-US" sz="1700">
                <a:latin typeface="맑은 고딕"/>
                <a:ea typeface="맑은 고딕"/>
              </a:rPr>
              <a:t> </a:t>
            </a:r>
            <a:endParaRPr lang="ko-KR" altLang="en-US" sz="1700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ko-KR" altLang="en-US" sz="1700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1000">
                <a:latin typeface="맑은 고딕"/>
                <a:ea typeface="맑은 고딕"/>
              </a:rPr>
              <a:t>                               ▶</a:t>
            </a:r>
            <a:r>
              <a:rPr lang="ko-KR" altLang="en-US">
                <a:latin typeface="맑은 고딕"/>
                <a:ea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1" lang="ko-KR" altLang="en-US" b="0" u="none" strike="noStrike" kern="1200" cap="none" spc="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</a:rPr>
              <a:t>합격</a:t>
            </a:r>
            <a:r>
              <a:rPr lang="ko-KR" altLang="en-US">
                <a:latin typeface="맑은 고딕"/>
                <a:ea typeface="맑은 고딕"/>
              </a:rPr>
              <a:t> </a:t>
            </a:r>
            <a:r>
              <a:rPr lang="en-US" altLang="ko-KR">
                <a:latin typeface="맑은 고딕"/>
                <a:ea typeface="맑은 고딕"/>
              </a:rPr>
              <a:t>:</a:t>
            </a:r>
            <a:r>
              <a:rPr lang="ko-KR" altLang="en-US">
                <a:latin typeface="맑은 고딕"/>
                <a:ea typeface="맑은 고딕"/>
              </a:rPr>
              <a:t> 분야별 70% 이상, 총합계 80점 이상</a:t>
            </a:r>
            <a:endParaRPr lang="ko-KR" altLang="en-US">
              <a:latin typeface="맑은 고딕"/>
              <a:ea typeface="맑은 고딕"/>
            </a:endParaRPr>
          </a:p>
        </p:txBody>
      </p:sp>
      <p:sp>
        <p:nvSpPr>
          <p:cNvPr id="7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10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en-US" altLang="ko-KR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23528" y="116632"/>
            <a:ext cx="7740231" cy="741869"/>
          </a:xfrm>
          <a:ln>
            <a:miter/>
          </a:ln>
        </p:spPr>
        <p:txBody>
          <a:bodyPr>
            <a:noAutofit/>
          </a:bodyPr>
          <a:lstStyle/>
          <a:p>
            <a:pPr lvl="0" algn="ctr">
              <a:defRPr/>
            </a:pP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2. </a:t>
            </a: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KR_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건조능력평가</a:t>
            </a:r>
            <a:r>
              <a:rPr lang="en-US" altLang="ko-KR">
                <a:solidFill>
                  <a:schemeClr val="dk1"/>
                </a:solidFill>
              </a:rPr>
              <a:t>(</a:t>
            </a:r>
            <a:r>
              <a:rPr lang="ko-KR" altLang="en-US">
                <a:solidFill>
                  <a:schemeClr val="dk1"/>
                </a:solidFill>
              </a:rPr>
              <a:t>심사방법</a:t>
            </a:r>
            <a:r>
              <a:rPr lang="en-US" altLang="ko-KR">
                <a:solidFill>
                  <a:schemeClr val="dk1"/>
                </a:solidFill>
              </a:rPr>
              <a:t>)</a:t>
            </a:r>
            <a:endParaRPr lang="en-US" altLang="ko-KR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11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en-US" altLang="ko-KR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40665" y="44624"/>
            <a:ext cx="7740231" cy="741869"/>
          </a:xfrm>
          <a:ln>
            <a:miter/>
          </a:ln>
        </p:spPr>
        <p:txBody>
          <a:bodyPr>
            <a:noAutofit/>
          </a:bodyPr>
          <a:lstStyle/>
          <a:p>
            <a:pPr lvl="0" algn="ctr">
              <a:defRPr/>
            </a:pP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2. </a:t>
            </a: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KR_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건조능력평가</a:t>
            </a:r>
            <a:r>
              <a:rPr lang="en-US" altLang="ko-KR">
                <a:solidFill>
                  <a:schemeClr val="dk1"/>
                </a:solidFill>
              </a:rPr>
              <a:t>(</a:t>
            </a:r>
            <a:r>
              <a:rPr lang="ko-KR" altLang="en-US">
                <a:solidFill>
                  <a:srgbClr val="9d5cbb"/>
                </a:solidFill>
              </a:rPr>
              <a:t>시뮬레이션</a:t>
            </a:r>
            <a:r>
              <a:rPr lang="ko-KR" altLang="en-US">
                <a:solidFill>
                  <a:schemeClr val="dk1"/>
                </a:solidFill>
              </a:rPr>
              <a:t> 결과</a:t>
            </a:r>
            <a:r>
              <a:rPr lang="en-US" altLang="ko-KR">
                <a:solidFill>
                  <a:schemeClr val="dk1"/>
                </a:solidFill>
              </a:rPr>
              <a:t>)</a:t>
            </a:r>
            <a:endParaRPr lang="en-US" altLang="ko-KR">
              <a:solidFill>
                <a:schemeClr val="dk1"/>
              </a:solidFill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>
          <a:xfrm>
            <a:off x="179512" y="1327222"/>
            <a:ext cx="8784976" cy="109974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2" tIns="45716" rIns="91432" bIns="45716" anchor="t">
            <a:spAutoFit/>
          </a:bodyPr>
          <a:lstStyle/>
          <a:p>
            <a:pPr marL="314160" indent="-31416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/>
              <a:buChar char="v"/>
              <a:defRPr/>
            </a:pPr>
            <a:r>
              <a:rPr lang="ko-KR" altLang="en-US" sz="2200">
                <a:solidFill>
                  <a:schemeClr val="tx1"/>
                </a:solidFill>
                <a:latin typeface="맑은 고딕"/>
                <a:ea typeface="맑은 고딕"/>
              </a:rPr>
              <a:t>기본</a:t>
            </a:r>
            <a:r>
              <a:rPr lang="en-US" altLang="ko-KR" sz="2200">
                <a:solidFill>
                  <a:schemeClr val="tx1"/>
                </a:solidFill>
                <a:latin typeface="맑은 고딕"/>
                <a:ea typeface="맑은 고딕"/>
              </a:rPr>
              <a:t>/</a:t>
            </a:r>
            <a:r>
              <a:rPr lang="ko-KR" altLang="en-US" sz="2200">
                <a:solidFill>
                  <a:schemeClr val="tx1"/>
                </a:solidFill>
                <a:latin typeface="맑은 고딕"/>
                <a:ea typeface="맑은 고딕"/>
              </a:rPr>
              <a:t>프로세스 심사 </a:t>
            </a:r>
            <a:r>
              <a:rPr lang="ko-KR" altLang="en-US" sz="2200">
                <a:solidFill>
                  <a:srgbClr val="ff6600"/>
                </a:solidFill>
                <a:latin typeface="맑은 고딕"/>
                <a:ea typeface="맑은 고딕"/>
              </a:rPr>
              <a:t>합격기준</a:t>
            </a:r>
            <a:r>
              <a:rPr lang="ko-KR" altLang="en-US" sz="2200" b="1">
                <a:solidFill>
                  <a:schemeClr val="tx1"/>
                </a:solidFill>
                <a:latin typeface="맑은 고딕"/>
                <a:ea typeface="맑은 고딕"/>
              </a:rPr>
              <a:t> </a:t>
            </a:r>
            <a:r>
              <a:rPr lang="en-US" altLang="ko-KR" sz="2200" b="1">
                <a:solidFill>
                  <a:schemeClr val="tx1"/>
                </a:solidFill>
              </a:rPr>
              <a:t>:</a:t>
            </a:r>
            <a:r>
              <a:rPr lang="ko-KR" altLang="en-US" sz="2200" b="1">
                <a:solidFill>
                  <a:schemeClr val="tx1"/>
                </a:solidFill>
              </a:rPr>
              <a:t> </a:t>
            </a:r>
            <a:endParaRPr lang="ko-KR" altLang="en-US" sz="2200" b="1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200" b="1">
                <a:solidFill>
                  <a:schemeClr val="tx1"/>
                </a:solidFill>
              </a:rPr>
              <a:t>  분야별 70% 이상, 총합계 80점 이상 </a:t>
            </a:r>
            <a:endParaRPr lang="ko-KR" altLang="en-US" sz="2200" b="1">
              <a:solidFill>
                <a:schemeClr val="tx1"/>
              </a:solidFill>
            </a:endParaRPr>
          </a:p>
        </p:txBody>
      </p:sp>
      <p:pic>
        <p:nvPicPr>
          <p:cNvPr id="18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83568" y="2572942"/>
            <a:ext cx="7416824" cy="31603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12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en-US" altLang="ko-KR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40665" y="44624"/>
            <a:ext cx="7740231" cy="741869"/>
          </a:xfrm>
          <a:ln>
            <a:miter/>
          </a:ln>
        </p:spPr>
        <p:txBody>
          <a:bodyPr>
            <a:noAutofit/>
          </a:bodyPr>
          <a:lstStyle/>
          <a:p>
            <a:pPr lvl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3.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 </a:t>
            </a: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FAQ</a:t>
            </a:r>
            <a:endParaRPr lang="en-US" altLang="ko-KR" sz="2800" b="1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>
          <a:xfrm>
            <a:off x="323529" y="1243010"/>
            <a:ext cx="8640961" cy="508920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2" tIns="45716" rIns="91432" bIns="45716" anchor="t">
            <a:spAutoFit/>
          </a:bodyPr>
          <a:lstStyle/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000" b="1">
                <a:latin typeface="맑은 고딕"/>
                <a:ea typeface="맑은 고딕"/>
              </a:rPr>
              <a:t>  </a:t>
            </a:r>
            <a:r>
              <a:rPr lang="en-US" altLang="ko-KR" sz="2000" b="1">
                <a:latin typeface="맑은 고딕"/>
                <a:ea typeface="맑은 고딕"/>
              </a:rPr>
              <a:t>1)</a:t>
            </a:r>
            <a:r>
              <a:rPr lang="ko-KR" altLang="en-US" sz="2000" b="1">
                <a:latin typeface="맑은 고딕"/>
                <a:ea typeface="맑은 고딕"/>
              </a:rPr>
              <a:t> 선종</a:t>
            </a:r>
            <a:r>
              <a:rPr lang="en-US" altLang="ko-KR" sz="2000" b="1">
                <a:latin typeface="맑은 고딕"/>
                <a:ea typeface="맑은 고딕"/>
              </a:rPr>
              <a:t>(1)</a:t>
            </a:r>
            <a:r>
              <a:rPr lang="ko-KR" altLang="en-US" sz="2000" b="1">
                <a:latin typeface="맑은 고딕"/>
                <a:ea typeface="맑은 고딕"/>
              </a:rPr>
              <a:t> 정의 </a:t>
            </a:r>
            <a:r>
              <a:rPr lang="en-US" altLang="ko-KR" sz="2000" b="1">
                <a:latin typeface="맑은 고딕"/>
                <a:ea typeface="맑은 고딕"/>
              </a:rPr>
              <a:t>?</a:t>
            </a:r>
            <a:endParaRPr lang="en-US" altLang="ko-KR" sz="2000" b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000" i="1">
                <a:latin typeface="맑은 고딕"/>
                <a:ea typeface="맑은 고딕"/>
              </a:rPr>
              <a:t>  선급 부호</a:t>
            </a:r>
            <a:r>
              <a:rPr lang="en-US" altLang="ko-KR" sz="2000" i="1">
                <a:latin typeface="맑은 고딕"/>
                <a:ea typeface="맑은 고딕"/>
              </a:rPr>
              <a:t>/</a:t>
            </a:r>
            <a:r>
              <a:rPr lang="ko-KR" altLang="en-US" sz="2000" i="1">
                <a:latin typeface="맑은 고딕"/>
                <a:ea typeface="맑은 고딕"/>
              </a:rPr>
              <a:t> 건조 시방서</a:t>
            </a:r>
            <a:r>
              <a:rPr lang="en-US" altLang="ko-KR" sz="2000" i="1">
                <a:latin typeface="맑은 고딕"/>
                <a:ea typeface="맑은 고딕"/>
              </a:rPr>
              <a:t>/</a:t>
            </a:r>
            <a:r>
              <a:rPr lang="ko-KR" altLang="en-US" sz="2000" i="1">
                <a:latin typeface="맑은 고딕"/>
                <a:ea typeface="맑은 고딕"/>
              </a:rPr>
              <a:t> 엔지니어링 초기설계등 명기된 선종  참조</a:t>
            </a:r>
            <a:endParaRPr lang="ko-KR" altLang="en-US" sz="2000" i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000" i="1">
                <a:latin typeface="맑은 고딕"/>
                <a:ea typeface="맑은 고딕"/>
              </a:rPr>
              <a:t>        </a:t>
            </a:r>
            <a:endParaRPr lang="ko-KR" altLang="en-US" sz="2000" i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000" b="1">
                <a:latin typeface="맑은 고딕"/>
                <a:ea typeface="맑은 고딕"/>
              </a:rPr>
              <a:t>   </a:t>
            </a:r>
            <a:r>
              <a:rPr lang="en-US" altLang="ko-KR" sz="2000" b="1">
                <a:latin typeface="맑은 고딕"/>
                <a:ea typeface="맑은 고딕"/>
              </a:rPr>
              <a:t>2)</a:t>
            </a:r>
            <a:r>
              <a:rPr lang="ko-KR" altLang="en-US" sz="2000" b="1">
                <a:latin typeface="맑은 고딕"/>
                <a:ea typeface="맑은 고딕"/>
              </a:rPr>
              <a:t> 기본심사 시 선종</a:t>
            </a:r>
            <a:r>
              <a:rPr lang="en-US" altLang="ko-KR" sz="2000" b="1">
                <a:latin typeface="맑은 고딕"/>
                <a:ea typeface="맑은 고딕"/>
              </a:rPr>
              <a:t>(2)</a:t>
            </a:r>
            <a:r>
              <a:rPr lang="ko-KR" altLang="en-US" sz="2000" b="1">
                <a:latin typeface="맑은 고딕"/>
                <a:ea typeface="맑은 고딕"/>
              </a:rPr>
              <a:t>가 추가로 확인되면 </a:t>
            </a:r>
            <a:r>
              <a:rPr lang="en-US" altLang="ko-KR" sz="2000" b="1">
                <a:latin typeface="맑은 고딕"/>
                <a:ea typeface="맑은 고딕"/>
              </a:rPr>
              <a:t>?</a:t>
            </a:r>
            <a:endParaRPr lang="en-US" altLang="ko-KR" sz="2000" b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000" i="1">
                <a:latin typeface="맑은 고딕"/>
                <a:ea typeface="맑은 고딕"/>
              </a:rPr>
              <a:t>   기본심사는 프로젝트심사를 고려하여</a:t>
            </a:r>
            <a:r>
              <a:rPr lang="en-US" altLang="ko-KR" sz="2000" i="1">
                <a:latin typeface="맑은 고딕"/>
                <a:ea typeface="맑은 고딕"/>
              </a:rPr>
              <a:t>,</a:t>
            </a:r>
            <a:r>
              <a:rPr lang="ko-KR" altLang="en-US" sz="2000" i="1">
                <a:latin typeface="맑은 고딕"/>
                <a:ea typeface="맑은 고딕"/>
              </a:rPr>
              <a:t> 선종</a:t>
            </a:r>
            <a:r>
              <a:rPr lang="en-US" altLang="ko-KR" sz="2000" i="1">
                <a:latin typeface="맑은 고딕"/>
                <a:ea typeface="맑은 고딕"/>
              </a:rPr>
              <a:t>(2)</a:t>
            </a:r>
            <a:r>
              <a:rPr lang="ko-KR" altLang="en-US" sz="2000" i="1">
                <a:latin typeface="맑은 고딕"/>
                <a:ea typeface="맑은 고딕"/>
              </a:rPr>
              <a:t> 중 </a:t>
            </a:r>
            <a:r>
              <a:rPr lang="en-US" altLang="ko-KR" sz="2000" i="1">
                <a:latin typeface="맑은 고딕"/>
                <a:ea typeface="맑은 고딕"/>
              </a:rPr>
              <a:t>1</a:t>
            </a:r>
            <a:r>
              <a:rPr lang="ko-KR" altLang="en-US" sz="2000" i="1">
                <a:latin typeface="맑은 고딕"/>
                <a:ea typeface="맑은 고딕"/>
              </a:rPr>
              <a:t>개를 선택하여   </a:t>
            </a:r>
            <a:endParaRPr lang="ko-KR" altLang="en-US" sz="2000" i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000" i="1">
                <a:latin typeface="맑은 고딕"/>
                <a:ea typeface="맑은 고딕"/>
              </a:rPr>
              <a:t>  건조능력을 확인함</a:t>
            </a:r>
            <a:r>
              <a:rPr lang="en-US" altLang="ko-KR" sz="2000" i="1">
                <a:latin typeface="맑은 고딕"/>
                <a:ea typeface="맑은 고딕"/>
              </a:rPr>
              <a:t>.</a:t>
            </a:r>
            <a:r>
              <a:rPr lang="ko-KR" altLang="en-US" sz="2000" i="1">
                <a:latin typeface="맑은 고딕"/>
                <a:ea typeface="맑은 고딕"/>
              </a:rPr>
              <a:t> 따라서 추가로 확인되면  해당 선종</a:t>
            </a:r>
            <a:r>
              <a:rPr lang="en-US" altLang="ko-KR" sz="2000" i="1">
                <a:latin typeface="맑은 고딕"/>
                <a:ea typeface="맑은 고딕"/>
              </a:rPr>
              <a:t>(2)</a:t>
            </a:r>
            <a:r>
              <a:rPr lang="ko-KR" altLang="en-US" sz="2000" i="1">
                <a:latin typeface="맑은 고딕"/>
                <a:ea typeface="맑은 고딕"/>
              </a:rPr>
              <a:t>의 기본심사를 </a:t>
            </a:r>
            <a:endParaRPr lang="ko-KR" altLang="en-US" sz="2000" i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000" i="1">
                <a:latin typeface="맑은 고딕"/>
                <a:ea typeface="맑은 고딕"/>
              </a:rPr>
              <a:t>  시행하여야 선종</a:t>
            </a:r>
            <a:r>
              <a:rPr lang="en-US" altLang="ko-KR" sz="2000" i="1">
                <a:latin typeface="맑은 고딕"/>
                <a:ea typeface="맑은 고딕"/>
              </a:rPr>
              <a:t>(1)</a:t>
            </a:r>
            <a:r>
              <a:rPr lang="ko-KR" altLang="en-US" sz="2000" i="1">
                <a:latin typeface="맑은 고딕"/>
                <a:ea typeface="맑은 고딕"/>
              </a:rPr>
              <a:t>에 해당하는 프로젝트 심사를 진행할 수 있음</a:t>
            </a:r>
            <a:r>
              <a:rPr lang="en-US" altLang="ko-KR" sz="2000" i="1">
                <a:latin typeface="맑은 고딕"/>
                <a:ea typeface="맑은 고딕"/>
              </a:rPr>
              <a:t>.</a:t>
            </a:r>
            <a:endParaRPr lang="en-US" altLang="ko-KR" sz="2000" i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2400" b="1">
                <a:latin typeface="맑은 고딕"/>
                <a:ea typeface="맑은 고딕"/>
              </a:rPr>
              <a:t>                       </a:t>
            </a:r>
            <a:endParaRPr lang="ko-KR" altLang="en-US" sz="15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13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en-US" altLang="ko-KR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40665" y="44624"/>
            <a:ext cx="7740231" cy="741869"/>
          </a:xfrm>
          <a:ln>
            <a:miter/>
          </a:ln>
        </p:spPr>
        <p:txBody>
          <a:bodyPr>
            <a:noAutofit/>
          </a:bodyPr>
          <a:lstStyle/>
          <a:p>
            <a:pPr lvl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3.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 </a:t>
            </a: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FAQ</a:t>
            </a:r>
            <a:endParaRPr lang="en-US" altLang="ko-KR" sz="2800" b="1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>
          <a:xfrm>
            <a:off x="395536" y="1243010"/>
            <a:ext cx="8568953" cy="258413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2" tIns="45716" rIns="91432" bIns="45716" anchor="t">
            <a:spAutoFit/>
          </a:bodyPr>
          <a:lstStyle/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000" b="1">
                <a:latin typeface="맑은 고딕"/>
                <a:ea typeface="맑은 고딕"/>
              </a:rPr>
              <a:t>   </a:t>
            </a:r>
            <a:r>
              <a:rPr lang="en-US" altLang="ko-KR" sz="2000" b="1">
                <a:latin typeface="맑은 고딕"/>
                <a:ea typeface="맑은 고딕"/>
              </a:rPr>
              <a:t>3)</a:t>
            </a:r>
            <a:r>
              <a:rPr lang="ko-KR" altLang="en-US" sz="2000" b="1">
                <a:latin typeface="맑은 고딕"/>
                <a:ea typeface="맑은 고딕"/>
              </a:rPr>
              <a:t> 선종</a:t>
            </a:r>
            <a:r>
              <a:rPr lang="en-US" altLang="ko-KR" sz="2000" b="1">
                <a:latin typeface="맑은 고딕"/>
                <a:ea typeface="맑은 고딕"/>
              </a:rPr>
              <a:t>(1)</a:t>
            </a:r>
            <a:r>
              <a:rPr lang="ko-KR" altLang="en-US" sz="2000" b="1">
                <a:latin typeface="맑은 고딕"/>
                <a:ea typeface="맑은 고딕"/>
              </a:rPr>
              <a:t>의 건조경험이 없으면 프로젝트 심사는 불가하는가 </a:t>
            </a:r>
            <a:r>
              <a:rPr lang="en-US" altLang="ko-KR" sz="2000" b="1">
                <a:latin typeface="맑은 고딕"/>
                <a:ea typeface="맑은 고딕"/>
              </a:rPr>
              <a:t>?</a:t>
            </a:r>
            <a:endParaRPr lang="en-US" altLang="ko-KR" sz="2000" b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2000" i="1">
                <a:latin typeface="맑은 고딕"/>
                <a:ea typeface="맑은 고딕"/>
              </a:rPr>
              <a:t>   </a:t>
            </a:r>
            <a:r>
              <a:rPr lang="ko-KR" altLang="en-US" i="1">
                <a:latin typeface="맑은 고딕"/>
                <a:ea typeface="맑은 고딕"/>
              </a:rPr>
              <a:t>프로젝트심사는 실적선</a:t>
            </a:r>
            <a:r>
              <a:rPr lang="en-US" altLang="ko-KR" i="1">
                <a:latin typeface="맑은 고딕"/>
                <a:ea typeface="맑은 고딕"/>
              </a:rPr>
              <a:t>(</a:t>
            </a:r>
            <a:r>
              <a:rPr lang="ko-KR" altLang="en-US" i="1">
                <a:latin typeface="맑은 고딕"/>
                <a:ea typeface="맑은 고딕"/>
              </a:rPr>
              <a:t>건조경험</a:t>
            </a:r>
            <a:r>
              <a:rPr lang="en-US" altLang="ko-KR" i="1">
                <a:latin typeface="맑은 고딕"/>
                <a:ea typeface="맑은 고딕"/>
              </a:rPr>
              <a:t>)</a:t>
            </a:r>
            <a:r>
              <a:rPr lang="ko-KR" altLang="en-US" i="1">
                <a:latin typeface="맑은 고딕"/>
                <a:ea typeface="맑은 고딕"/>
              </a:rPr>
              <a:t>의 </a:t>
            </a:r>
            <a:r>
              <a:rPr lang="en-US" altLang="ko-KR" i="1">
                <a:latin typeface="맑은 고딕"/>
                <a:ea typeface="맑은 고딕"/>
              </a:rPr>
              <a:t>1)</a:t>
            </a:r>
            <a:r>
              <a:rPr lang="ko-KR" altLang="en-US" i="1">
                <a:latin typeface="맑은 고딕"/>
                <a:ea typeface="맑은 고딕"/>
              </a:rPr>
              <a:t>시스템및관리</a:t>
            </a:r>
            <a:r>
              <a:rPr lang="en-US" altLang="ko-KR" i="1">
                <a:latin typeface="맑은 고딕"/>
                <a:ea typeface="맑은 고딕"/>
              </a:rPr>
              <a:t>,</a:t>
            </a:r>
            <a:r>
              <a:rPr lang="ko-KR" altLang="en-US" i="1">
                <a:latin typeface="맑은 고딕"/>
                <a:ea typeface="맑은 고딕"/>
              </a:rPr>
              <a:t> </a:t>
            </a:r>
            <a:r>
              <a:rPr lang="en-US" altLang="ko-KR" i="1">
                <a:latin typeface="맑은 고딕"/>
                <a:ea typeface="맑은 고딕"/>
              </a:rPr>
              <a:t>2)</a:t>
            </a:r>
            <a:r>
              <a:rPr lang="ko-KR" altLang="en-US" i="1">
                <a:latin typeface="맑은 고딕"/>
                <a:ea typeface="맑은 고딕"/>
              </a:rPr>
              <a:t>생산및기술을 평가함</a:t>
            </a:r>
            <a:r>
              <a:rPr lang="en-US" altLang="ko-KR" i="1">
                <a:latin typeface="맑은 고딕"/>
                <a:ea typeface="맑은 고딕"/>
              </a:rPr>
              <a:t>.</a:t>
            </a:r>
            <a:r>
              <a:rPr lang="ko-KR" altLang="en-US" i="1">
                <a:latin typeface="맑은 고딕"/>
                <a:ea typeface="맑은 고딕"/>
              </a:rPr>
              <a:t> </a:t>
            </a:r>
            <a:endParaRPr lang="ko-KR" altLang="en-US" i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i="1">
                <a:latin typeface="맑은 고딕"/>
                <a:ea typeface="맑은 고딕"/>
              </a:rPr>
              <a:t>   실적이 없으면 평가 시 기록을 확인 할 수 없으므로 점수를 부여할 수 없음</a:t>
            </a:r>
            <a:endParaRPr lang="ko-KR" altLang="en-US" i="1">
              <a:latin typeface="맑은 고딕"/>
              <a:ea typeface="맑은 고딕"/>
            </a:endParaRPr>
          </a:p>
          <a:p>
            <a:pPr marL="0" lv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2400" b="1">
                <a:latin typeface="맑은 고딕"/>
                <a:ea typeface="맑은 고딕"/>
              </a:rPr>
              <a:t>                       </a:t>
            </a:r>
            <a:endParaRPr lang="ko-KR" altLang="en-US" sz="15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7092280" y="6489765"/>
            <a:ext cx="2057400" cy="365125"/>
          </a:xfrm>
        </p:spPr>
        <p:txBody>
          <a:bodyPr/>
          <a:lstStyle/>
          <a:p>
            <a:pPr>
              <a:defRPr/>
            </a:pPr>
            <a:fld id="{07DE2AF4-14CC-49BB-9E78-98F537250759}" type="slidenum"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pPr>
                <a:defRPr/>
              </a:pPr>
              <a:t>14</a:t>
            </a:fld>
            <a:r>
              <a:rPr lang="en-US" altLang="ko-KR" sz="1000" b="1">
                <a:solidFill>
                  <a:schemeClr val="tx1"/>
                </a:solidFill>
                <a:latin typeface="+mn-ea"/>
                <a:ea typeface="+mn-ea"/>
              </a:rPr>
              <a:t> PAGE</a:t>
            </a:r>
            <a:endParaRPr lang="en-US" altLang="ko-KR" sz="1000" b="1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제목 21"/>
          <p:cNvSpPr>
            <a:spLocks noGrp="1"/>
          </p:cNvSpPr>
          <p:nvPr>
            <p:ph type="title" idx="0"/>
          </p:nvPr>
        </p:nvSpPr>
        <p:spPr>
          <a:xfrm>
            <a:off x="340665" y="44624"/>
            <a:ext cx="7740231" cy="741869"/>
          </a:xfrm>
          <a:ln>
            <a:miter/>
          </a:ln>
        </p:spPr>
        <p:txBody>
          <a:bodyPr>
            <a:noAutofit/>
          </a:bodyPr>
          <a:lstStyle/>
          <a:p>
            <a:pPr lvl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800" b="1">
                <a:solidFill>
                  <a:schemeClr val="tx1"/>
                </a:solidFill>
                <a:latin typeface="맑은 고딕"/>
                <a:ea typeface="맑은 고딕"/>
              </a:rPr>
              <a:t>4</a:t>
            </a:r>
            <a:r>
              <a:rPr lang="ko-KR" altLang="en-US" sz="2800" b="1">
                <a:solidFill>
                  <a:schemeClr val="tx1"/>
                </a:solidFill>
                <a:latin typeface="맑은 고딕"/>
                <a:ea typeface="맑은 고딕"/>
              </a:rPr>
              <a:t>. 부록</a:t>
            </a:r>
            <a:r>
              <a:rPr lang="en-US" altLang="ko-KR" b="1">
                <a:solidFill>
                  <a:schemeClr val="tx1"/>
                </a:solidFill>
                <a:latin typeface="맑은 고딕"/>
                <a:ea typeface="맑은 고딕"/>
              </a:rPr>
              <a:t>(</a:t>
            </a:r>
            <a:r>
              <a:rPr lang="ko-KR" altLang="en-US" b="1">
                <a:solidFill>
                  <a:schemeClr val="tx1"/>
                </a:solidFill>
                <a:latin typeface="맑은 고딕"/>
                <a:ea typeface="맑은 고딕"/>
              </a:rPr>
              <a:t>건조능력평가기준표</a:t>
            </a:r>
            <a:r>
              <a:rPr lang="en-US" altLang="ko-KR" b="1">
                <a:solidFill>
                  <a:schemeClr val="tx1"/>
                </a:solidFill>
                <a:latin typeface="맑은 고딕"/>
                <a:ea typeface="맑은 고딕"/>
              </a:rPr>
              <a:t>)</a:t>
            </a:r>
            <a:endParaRPr lang="en-US" altLang="ko-KR" b="1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pic>
        <p:nvPicPr>
          <p:cNvPr id="12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94232" y="1196752"/>
            <a:ext cx="4404045" cy="2232248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pic>
        <p:nvPicPr>
          <p:cNvPr id="13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4644008" y="1196752"/>
            <a:ext cx="4334945" cy="2232248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pic>
        <p:nvPicPr>
          <p:cNvPr id="14" name="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971382" y="3573016"/>
            <a:ext cx="2304473" cy="2792192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pic>
        <p:nvPicPr>
          <p:cNvPr id="15" name="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5292080" y="3573016"/>
            <a:ext cx="2406733" cy="2717670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graphicFrame>
        <p:nvGraphicFramePr>
          <p:cNvPr id="17" name=""/>
          <p:cNvGraphicFramePr/>
          <p:nvPr/>
        </p:nvGraphicFramePr>
        <p:xfrm>
          <a:off x="4178238" y="3181350"/>
          <a:ext cx="787524" cy="495300"/>
        </p:xfrm>
        <a:graphic>
          <a:graphicData uri="http://schemas.openxmlformats.org/presentationml/2006/ole">
            <p:oleObj spid="_x0000_s3078" showAsIcon="1" r:id="rId8" imgW="1152525" imgH="1000125" progId="">
              <p:embed/>
            </p:oleObj>
          </a:graphicData>
        </a:graphic>
      </p:graphicFrame>
      <p:graphicFrame>
        <p:nvGraphicFramePr>
          <p:cNvPr id="18" name=""/>
          <p:cNvGraphicFramePr/>
          <p:nvPr/>
        </p:nvGraphicFramePr>
        <p:xfrm>
          <a:off x="2627784" y="6021288"/>
          <a:ext cx="648072" cy="504056"/>
        </p:xfrm>
        <a:graphic>
          <a:graphicData uri="http://schemas.openxmlformats.org/presentationml/2006/ole">
            <p:oleObj spid="_x0000_s3079" showAsIcon="1" r:id="rId9" imgW="1152525" imgH="1000125" progId="">
              <p:embed/>
            </p:oleObj>
          </a:graphicData>
        </a:graphic>
      </p:graphicFrame>
      <p:graphicFrame>
        <p:nvGraphicFramePr>
          <p:cNvPr id="19" name=""/>
          <p:cNvGraphicFramePr/>
          <p:nvPr/>
        </p:nvGraphicFramePr>
        <p:xfrm>
          <a:off x="7020272" y="5949280"/>
          <a:ext cx="859532" cy="495300"/>
        </p:xfrm>
        <a:graphic>
          <a:graphicData uri="http://schemas.openxmlformats.org/presentationml/2006/ole">
            <p:oleObj spid="_x0000_s3080" showAsIcon="1" r:id="rId10" imgW="1152525" imgH="1000125" progId="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431800" y="2501076"/>
            <a:ext cx="8280400" cy="0"/>
          </a:xfrm>
          <a:prstGeom prst="line">
            <a:avLst/>
          </a:prstGeom>
          <a:gradFill flip="none" rotWithShape="1">
            <a:gsLst>
              <a:gs pos="0">
                <a:srgbClr val="0078b1">
                  <a:alpha val="0"/>
                </a:srgbClr>
              </a:gs>
              <a:gs pos="50000">
                <a:srgbClr val="1f4e79">
                  <a:alpha val="74000"/>
                </a:srgbClr>
              </a:gs>
              <a:gs pos="100000">
                <a:srgbClr val="0078b1">
                  <a:alpha val="0"/>
                </a:srgbClr>
              </a:gs>
            </a:gsLst>
            <a:lin ang="0" scaled="1"/>
            <a:tileRect/>
          </a:gra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7" name="TextBox 6"/>
          <p:cNvSpPr txBox="1"/>
          <p:nvPr/>
        </p:nvSpPr>
        <p:spPr>
          <a:xfrm>
            <a:off x="791580" y="4274512"/>
            <a:ext cx="756084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eaLnBrk="1" latinLnBrk="1" hangingPunct="1">
              <a:defRPr/>
            </a:pPr>
            <a:r>
              <a:rPr xmlns:mc="http://schemas.openxmlformats.org/markup-compatibility/2006" xmlns:hp="http://schemas.haansoft.com/office/presentation/8.0" lang="ko-KR" altLang="en-US" sz="3200" b="1" mc:Ignorable="hp" hp:hslEmbossed="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outerShdw blurRad="50800" dist="25400" dir="5400000" algn="t" rotWithShape="0">
                    <a:prstClr val="black">
                      <a:alpha val="50000"/>
                    </a:prstClr>
                  </a:outerShdw>
                </a:effectLst>
                <a:latin typeface="+mn-ea"/>
                <a:ea typeface="+mn-ea"/>
                <a:cs typeface="Times New Roman"/>
              </a:rPr>
              <a:t>경청해 주셔서 감사합니다</a:t>
            </a:r>
            <a:r>
              <a:rPr xmlns:mc="http://schemas.openxmlformats.org/markup-compatibility/2006" xmlns:hp="http://schemas.haansoft.com/office/presentation/8.0" lang="en-US" altLang="ko-KR" sz="3200" b="1" mc:Ignorable="hp" hp:hslEmbossed="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outerShdw blurRad="50800" dist="25400" dir="5400000" algn="t" rotWithShape="0">
                    <a:prstClr val="black">
                      <a:alpha val="50000"/>
                    </a:prstClr>
                  </a:outerShdw>
                </a:effectLst>
                <a:latin typeface="+mn-ea"/>
                <a:ea typeface="+mn-ea"/>
                <a:cs typeface="Times New Roman"/>
              </a:rPr>
              <a:t>!</a:t>
            </a:r>
            <a:endParaRPr xmlns:mc="http://schemas.openxmlformats.org/markup-compatibility/2006" xmlns:hp="http://schemas.haansoft.com/office/presentation/8.0" lang="ko-KR" altLang="en-US" sz="3200" b="1" mc:Ignorable="hp" hp:hslEmbossed="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outerShdw blurRad="50800" dist="25400" dir="5400000" algn="t" rotWithShape="0">
                  <a:prstClr val="black">
                    <a:alpha val="50000"/>
                  </a:prstClr>
                </a:outerShdw>
              </a:effectLst>
              <a:latin typeface="+mn-ea"/>
              <a:ea typeface="+mn-ea"/>
              <a:cs typeface="Times New Roman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227303" y="2048264"/>
            <a:ext cx="4689394" cy="21430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12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견고딕 &amp; 맑은 고딕">
      <a:majorFont>
        <a:latin typeface="맑은 고딕"/>
        <a:ea typeface="HY견고딕"/>
        <a:cs typeface=""/>
      </a:majorFont>
      <a:minorFont>
        <a:latin typeface="맑은 고딕"/>
        <a:ea typeface="맑은 고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한국선급">
      <a:majorFont>
        <a:latin typeface="Myriad Pro"/>
        <a:ea typeface="-윤고딕340"/>
        <a:cs typeface=""/>
      </a:majorFont>
      <a:minorFont>
        <a:latin typeface="Myriad Pro Light"/>
        <a:ea typeface="-윤고딕320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4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515</ep:Words>
  <ep:PresentationFormat>화면 슬라이드 쇼(4:3)</ep:PresentationFormat>
  <ep:Paragraphs>97</ep:Paragraphs>
  <ep:Slides>15</ep:Slides>
  <ep:Notes>13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3</vt:i4>
      </vt:variant>
      <vt:variant>
        <vt:lpstr>슬라이드 제목</vt:lpstr>
      </vt:variant>
      <vt:variant>
        <vt:i4>15</vt:i4>
      </vt:variant>
    </vt:vector>
  </ep:HeadingPairs>
  <ep:TitlesOfParts>
    <vt:vector size="18" baseType="lpstr">
      <vt:lpstr>Office 테마</vt:lpstr>
      <vt:lpstr>12_Office 테마</vt:lpstr>
      <vt:lpstr>1_Office 테마</vt:lpstr>
      <vt:lpstr>슬라이드 1</vt:lpstr>
      <vt:lpstr>목 차</vt:lpstr>
      <vt:lpstr>1. 배경</vt:lpstr>
      <vt:lpstr>1. 배경(이해관계자)</vt:lpstr>
      <vt:lpstr>2. KR_건조능력평가(적용표준)</vt:lpstr>
      <vt:lpstr>2. KR_건조능력평가(정의/심사대상)</vt:lpstr>
      <vt:lpstr>2. KR_건조능력평가(심사종류)</vt:lpstr>
      <vt:lpstr>2. KR_건조능력평가(선종 Table)</vt:lpstr>
      <vt:lpstr>2. KR_건조능력평가(심사방법)</vt:lpstr>
      <vt:lpstr>2. KR_건조능력평가(심사방법)</vt:lpstr>
      <vt:lpstr>2. KR_건조능력평가(시뮬레이션 결과)</vt:lpstr>
      <vt:lpstr>3. FAQ</vt:lpstr>
      <vt:lpstr>3. FAQ</vt:lpstr>
      <vt:lpstr>4. 부록(건조능력평가기준표)</vt:lpstr>
      <vt:lpstr>슬라이드 15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2015-04-20T02:16:32.000</dcterms:created>
  <dc:creator>KR 201315301</dc:creator>
  <cp:lastModifiedBy>user</cp:lastModifiedBy>
  <dcterms:modified xsi:type="dcterms:W3CDTF">2025-04-23T05:21:09.478</dcterms:modified>
  <cp:revision>1226</cp:revision>
  <dc:title>슬라이드 1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