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28"/>
  </p:notesMasterIdLst>
  <p:handoutMasterIdLst>
    <p:handoutMasterId r:id="rId29"/>
  </p:handoutMasterIdLst>
  <p:sldIdLst>
    <p:sldId id="256" r:id="rId3"/>
    <p:sldId id="320" r:id="rId4"/>
    <p:sldId id="304" r:id="rId5"/>
    <p:sldId id="305" r:id="rId6"/>
    <p:sldId id="306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00" r:id="rId15"/>
    <p:sldId id="278" r:id="rId16"/>
    <p:sldId id="302" r:id="rId17"/>
    <p:sldId id="279" r:id="rId18"/>
    <p:sldId id="280" r:id="rId19"/>
    <p:sldId id="281" r:id="rId20"/>
    <p:sldId id="294" r:id="rId21"/>
    <p:sldId id="299" r:id="rId22"/>
    <p:sldId id="295" r:id="rId23"/>
    <p:sldId id="296" r:id="rId24"/>
    <p:sldId id="297" r:id="rId25"/>
    <p:sldId id="298" r:id="rId26"/>
    <p:sldId id="290" r:id="rId27"/>
  </p:sldIdLst>
  <p:sldSz cx="18288000" cy="10287000"/>
  <p:notesSz cx="6797675" cy="9929813"/>
  <p:embeddedFontLst>
    <p:embeddedFont>
      <p:font typeface="맑은 고딕" panose="020B0503020000020004" pitchFamily="50" charset="-127"/>
      <p:regular r:id="rId30"/>
      <p:bold r:id="rId31"/>
    </p:embeddedFont>
    <p:embeddedFont>
      <p:font typeface="Pretendard Bold" panose="020B0600000101010101" charset="-127"/>
      <p:bold r:id="rId32"/>
    </p:embeddedFont>
    <p:embeddedFont>
      <p:font typeface="Pretendard Medium" panose="020B0600000101010101" charset="-127"/>
      <p:bold r:id="rId33"/>
    </p:embeddedFont>
    <p:embeddedFont>
      <p:font typeface="HY헤드라인M" panose="02030600000101010101" pitchFamily="18" charset="-127"/>
      <p:regular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Hakgyoansim Allimjang TTF R" panose="020B0600000101010101" charset="-127"/>
      <p:regular r:id="rId39"/>
    </p:embeddedFont>
    <p:embeddedFont>
      <p:font typeface="함초롬바탕" panose="02030604000101010101" pitchFamily="18" charset="-127"/>
      <p:regular r:id="rId40"/>
      <p:bold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96" y="4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10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AE3324-8410-4138-BC51-06D2ACC4CFE8}" type="datetimeFigureOut">
              <a:rPr lang="ko-KR" altLang="en-US" smtClean="0"/>
              <a:t>2025-04-23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2DBD88-F0D7-49D2-A716-36B46DACE4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34689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30C35D-7A36-40C6-85F9-5196A2FD0352}" type="datetimeFigureOut">
              <a:rPr lang="ko-KR" altLang="en-US" smtClean="0"/>
              <a:t>2025-04-23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8722"/>
            <a:ext cx="543814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9EA2EF-92E9-46BE-9251-8A36A9FB6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9206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364114-281A-410B-83AA-FEE0038E7292}" type="slidenum">
              <a:rPr kumimoji="0" lang="ko-KR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ko-KR" alt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2575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9EA2EF-92E9-46BE-9251-8A36A9FB65CA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5757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6253569D-13E5-091F-27C1-502486C8BD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55D6F2A1-EC1E-FEC3-5DAD-3AB817EA54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6AF2C7BF-5957-969C-F040-A86307012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71600" latinLnBrk="1"/>
            <a:fld id="{8EA8C2E7-C1D3-459C-8CC8-DB9289E441D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2025-04-23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184D1D13-6AEB-F566-7D33-30DF89357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71600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CB3DB66B-FE5C-385C-1FDD-8486A6D36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1600" latinLnBrk="1"/>
            <a:fld id="{898B6427-B6DF-431B-BA6A-3D88E7868F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1887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EDDC123E-A1CA-CDC5-BDD1-4D7C25903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1A554B83-3ADF-C414-14FF-65A96A1941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5AC60C49-4B58-1003-8B9C-6F8A8944F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71600" latinLnBrk="1"/>
            <a:fld id="{8EA8C2E7-C1D3-459C-8CC8-DB9289E441D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2025-04-23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C5F7C893-3E9D-DAE0-BB73-7E0F7486C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71600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1C3560D-5BA9-3EB7-C368-C581A17BB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1600" latinLnBrk="1"/>
            <a:fld id="{898B6427-B6DF-431B-BA6A-3D88E7868F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073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81963717-0C05-433E-592E-9E7646010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B9D5CFE7-2D3F-97E8-D514-723D1B879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CDD36218-E177-FCD2-CF0B-120FBE0F5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71600" latinLnBrk="1"/>
            <a:fld id="{8EA8C2E7-C1D3-459C-8CC8-DB9289E441D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2025-04-23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959AF6A-6EFA-1C5F-09E7-3607CEAAA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71600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0A26A2C9-A733-B131-E1E6-1A5094C45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1600" latinLnBrk="1"/>
            <a:fld id="{898B6427-B6DF-431B-BA6A-3D88E7868F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4775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6412F4B-59E9-6B6D-2D1B-157128F47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9311E3A3-EF44-9934-5DA3-9BADF4987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="" xmlns:a16="http://schemas.microsoft.com/office/drawing/2014/main" id="{2483C6CF-04CF-EA0B-87D2-0534E9EDCF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E1E7B9E6-19FF-1ED3-F805-3E1F6DF30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71600" latinLnBrk="1"/>
            <a:fld id="{8EA8C2E7-C1D3-459C-8CC8-DB9289E441D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2025-04-23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1AE1FB5E-E204-50DD-1819-A32BF5511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71600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1F6CE711-83C7-A949-1D84-D443F1087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1600" latinLnBrk="1"/>
            <a:fld id="{898B6427-B6DF-431B-BA6A-3D88E7868F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3681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844F067E-616D-84C5-6F36-04E099209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560F9E60-0F3F-46C2-06FD-737D6E33AB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="" xmlns:a16="http://schemas.microsoft.com/office/drawing/2014/main" id="{CFFDBC99-960A-B27C-5BF8-344717A970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="" xmlns:a16="http://schemas.microsoft.com/office/drawing/2014/main" id="{50AEE848-152F-0C62-5C4F-402E9543DF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="" xmlns:a16="http://schemas.microsoft.com/office/drawing/2014/main" id="{03E357B3-4AD5-6B75-4670-3F90751D3F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="" xmlns:a16="http://schemas.microsoft.com/office/drawing/2014/main" id="{DAD2E0A9-EBB4-E083-995E-DEA53528E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71600" latinLnBrk="1"/>
            <a:fld id="{8EA8C2E7-C1D3-459C-8CC8-DB9289E441D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2025-04-23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>
            <a:extLst>
              <a:ext uri="{FF2B5EF4-FFF2-40B4-BE49-F238E27FC236}">
                <a16:creationId xmlns="" xmlns:a16="http://schemas.microsoft.com/office/drawing/2014/main" id="{495B5404-2F90-B5D3-465B-E059FDF4C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71600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="" xmlns:a16="http://schemas.microsoft.com/office/drawing/2014/main" id="{F47451AE-A1DB-A19F-2627-DE9F719CE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1600" latinLnBrk="1"/>
            <a:fld id="{898B6427-B6DF-431B-BA6A-3D88E7868F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0871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BEF469E2-D288-5533-6D45-AC37D6A4E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DF308297-D34B-F709-BBAE-311D42F0F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71600" latinLnBrk="1"/>
            <a:fld id="{8EA8C2E7-C1D3-459C-8CC8-DB9289E441D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2025-04-23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0491D799-4C00-7024-92FA-A403466C7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71600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F49C3675-13AB-3886-CCB2-059CBF911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1600" latinLnBrk="1"/>
            <a:fld id="{898B6427-B6DF-431B-BA6A-3D88E7868F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6131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="" xmlns:a16="http://schemas.microsoft.com/office/drawing/2014/main" id="{16734503-89E5-D8EA-42D5-D53527A77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71600" latinLnBrk="1"/>
            <a:fld id="{8EA8C2E7-C1D3-459C-8CC8-DB9289E441D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2025-04-23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>
            <a:extLst>
              <a:ext uri="{FF2B5EF4-FFF2-40B4-BE49-F238E27FC236}">
                <a16:creationId xmlns="" xmlns:a16="http://schemas.microsoft.com/office/drawing/2014/main" id="{3C881C0B-47C6-E42F-C7CF-F1BADB747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71600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="" xmlns:a16="http://schemas.microsoft.com/office/drawing/2014/main" id="{B3735469-2282-3E21-0D1D-824B14BC8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1600" latinLnBrk="1"/>
            <a:fld id="{898B6427-B6DF-431B-BA6A-3D88E7868F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3509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50178B14-8421-F83A-59CC-51C1BF900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77B5B4AB-033D-F168-39A2-D9EA20E8EE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2E368B4F-7B0D-9480-C198-6F1A2A67E8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E12F33FF-4E7E-29EA-EAF6-EF2D78911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71600" latinLnBrk="1"/>
            <a:fld id="{8EA8C2E7-C1D3-459C-8CC8-DB9289E441D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2025-04-23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5C48EA00-53ED-3338-2085-5AD715590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71600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758F6C88-AC8A-F70A-A65C-F3356405C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1600" latinLnBrk="1"/>
            <a:fld id="{898B6427-B6DF-431B-BA6A-3D88E7868F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3481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46E4BDC3-B3C2-2C10-6204-884D8683F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="" xmlns:a16="http://schemas.microsoft.com/office/drawing/2014/main" id="{40388DBB-EFFB-7966-2286-0A9748A347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F405D7BA-5372-B1DF-B4B3-DDCEDA84A4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="" xmlns:a16="http://schemas.microsoft.com/office/drawing/2014/main" id="{5D075CBD-2001-D361-0C16-6F4B3FC4C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71600" latinLnBrk="1"/>
            <a:fld id="{8EA8C2E7-C1D3-459C-8CC8-DB9289E441D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2025-04-23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="" xmlns:a16="http://schemas.microsoft.com/office/drawing/2014/main" id="{2D10CAF4-EF51-ED30-28DF-64BF910F5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71600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97A54B2A-DF81-9069-E4E2-C3DD14CC6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1600" latinLnBrk="1"/>
            <a:fld id="{898B6427-B6DF-431B-BA6A-3D88E7868F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2006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D74A26ED-1939-595F-BA4B-F08619737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="" xmlns:a16="http://schemas.microsoft.com/office/drawing/2014/main" id="{35327DD6-16C8-4521-DF01-6EB3B2E279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2752A247-DAD1-B2B8-5498-53E18B3BF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71600" latinLnBrk="1"/>
            <a:fld id="{8EA8C2E7-C1D3-459C-8CC8-DB9289E441D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2025-04-23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AEC83E69-1AC4-406E-95B3-ABB025FEA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71600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65263987-17D7-0603-8CA9-81781B449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1600" latinLnBrk="1"/>
            <a:fld id="{898B6427-B6DF-431B-BA6A-3D88E7868F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2426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="" xmlns:a16="http://schemas.microsoft.com/office/drawing/2014/main" id="{A0DE3BA0-D609-3869-19C7-3CB8F8C27B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="" xmlns:a16="http://schemas.microsoft.com/office/drawing/2014/main" id="{A993943C-5B2D-4753-65A0-84D6F820A2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16156FEE-3BC2-744A-970C-D21AB0130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71600" latinLnBrk="1"/>
            <a:fld id="{8EA8C2E7-C1D3-459C-8CC8-DB9289E441D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2025-04-23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0AFB0D82-B7C3-CE11-C8B3-4D9E5117A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71600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951013DD-D6F8-CB07-B37A-5FE03499E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1600" latinLnBrk="1"/>
            <a:fld id="{898B6427-B6DF-431B-BA6A-3D88E7868F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824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F43ACDEC-068C-5419-CD84-A7F4B28DA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40AD7E84-B2A8-ACE6-83DB-4E0B9ED43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2ADCE61A-F26A-9DCC-3202-B8478E5FBF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71600" latinLnBrk="1"/>
            <a:fld id="{8EA8C2E7-C1D3-459C-8CC8-DB9289E441D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2025-04-23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D5D819F8-B6F5-B6E4-3FF3-DE6BD97637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71600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EB4DE0AB-925C-2C76-4A6E-8B0C23E692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71600" latinLnBrk="1"/>
            <a:fld id="{898B6427-B6DF-431B-BA6A-3D88E7868F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1371600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70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371600" rtl="0" eaLnBrk="1" latinLnBrk="1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1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image" Target="../media/image14.png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92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0" y="-177800"/>
            <a:ext cx="18542000" cy="69977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33100" y="2562469"/>
            <a:ext cx="7454900" cy="42418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75199"/>
            <a:ext cx="4648200" cy="332801"/>
          </a:xfrm>
          <a:prstGeom prst="rect">
            <a:avLst/>
          </a:prstGeom>
        </p:spPr>
      </p:pic>
      <p:sp>
        <p:nvSpPr>
          <p:cNvPr id="8" name="TextBox 6"/>
          <p:cNvSpPr txBox="1"/>
          <p:nvPr/>
        </p:nvSpPr>
        <p:spPr>
          <a:xfrm>
            <a:off x="4648200" y="7364046"/>
            <a:ext cx="5410200" cy="600808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/>
            <a:r>
              <a:rPr lang="en-US" altLang="ko-KR" sz="4000" spc="-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4000" spc="-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4000" spc="-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ko-KR" altLang="en-US" sz="4000" spc="-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4000" spc="-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24</a:t>
            </a:r>
            <a:r>
              <a:rPr lang="ko-KR" altLang="en-US" sz="4000" spc="-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endParaRPr lang="en-US" altLang="ko-KR" sz="4000" b="0" i="0" u="none" strike="noStrike" spc="-2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TextBox 6"/>
          <p:cNvSpPr txBox="1"/>
          <p:nvPr/>
        </p:nvSpPr>
        <p:spPr>
          <a:xfrm>
            <a:off x="381000" y="1284654"/>
            <a:ext cx="11633200" cy="3096846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/>
            <a:r>
              <a:rPr lang="en-US" sz="8000" b="0" i="0" u="none" strike="noStrike" spc="-200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R&amp;D </a:t>
            </a:r>
            <a:r>
              <a:rPr lang="ko-KR" altLang="en-US" sz="8000" b="0" i="0" u="none" strike="noStrike" spc="-20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지원센</a:t>
            </a:r>
            <a:r>
              <a:rPr lang="ko-KR" sz="8000" b="0" i="0" u="none" strike="noStrike" spc="-20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터</a:t>
            </a:r>
            <a:r>
              <a:rPr lang="ko-KR" altLang="en-US" sz="8000" b="0" i="0" u="none" strike="noStrike" spc="-20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 설명회</a:t>
            </a:r>
            <a:endParaRPr lang="en-US" altLang="ko-KR" sz="8000" b="0" i="0" u="none" strike="noStrike" spc="-200" dirty="0" smtClean="0">
              <a:solidFill>
                <a:srgbClr val="33428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0" y="683198"/>
            <a:ext cx="18542000" cy="887990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826648"/>
            <a:ext cx="4648200" cy="332801"/>
          </a:xfrm>
          <a:prstGeom prst="rect">
            <a:avLst/>
          </a:prstGeom>
        </p:spPr>
      </p:pic>
      <p:sp>
        <p:nvSpPr>
          <p:cNvPr id="11" name="TextBox 7"/>
          <p:cNvSpPr txBox="1"/>
          <p:nvPr/>
        </p:nvSpPr>
        <p:spPr>
          <a:xfrm>
            <a:off x="3352800" y="2933700"/>
            <a:ext cx="9753600" cy="173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4499"/>
              </a:lnSpc>
            </a:pPr>
            <a:r>
              <a:rPr lang="ko-KR" altLang="en-US" sz="9600" b="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 과 보 고</a:t>
            </a:r>
            <a:endParaRPr lang="ko-KR" sz="9600" b="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TextBox 7"/>
          <p:cNvSpPr txBox="1"/>
          <p:nvPr/>
        </p:nvSpPr>
        <p:spPr>
          <a:xfrm>
            <a:off x="3387969" y="5352242"/>
            <a:ext cx="9753600" cy="173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4499"/>
              </a:lnSpc>
            </a:pPr>
            <a:r>
              <a:rPr lang="ko-KR" altLang="en-US" sz="5400" b="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 금 수 본부장</a:t>
            </a:r>
            <a:endParaRPr lang="ko-KR" sz="5400" b="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29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06E24EB-5859-59BA-61AF-BAAAD4FBB757}"/>
              </a:ext>
            </a:extLst>
          </p:cNvPr>
          <p:cNvSpPr txBox="1"/>
          <p:nvPr/>
        </p:nvSpPr>
        <p:spPr>
          <a:xfrm>
            <a:off x="250723" y="162232"/>
            <a:ext cx="7226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 latinLnBrk="1"/>
            <a:r>
              <a:rPr lang="en-US" altLang="ko-KR" sz="2400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[</a:t>
            </a:r>
            <a:r>
              <a:rPr lang="ko-KR" altLang="en-US" sz="2400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한국중소조선공업협동조합</a:t>
            </a:r>
            <a:r>
              <a:rPr lang="en-US" altLang="ko-KR" sz="2400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]</a:t>
            </a:r>
            <a:endParaRPr lang="ko-KR" altLang="en-US" sz="2400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E0B7FB7-F716-2FCA-1AAB-C1B53B3862C5}"/>
              </a:ext>
            </a:extLst>
          </p:cNvPr>
          <p:cNvSpPr txBox="1"/>
          <p:nvPr/>
        </p:nvSpPr>
        <p:spPr>
          <a:xfrm>
            <a:off x="2057399" y="668338"/>
            <a:ext cx="133915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 latinLnBrk="1"/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발전 전략 방안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09AC607-FCAD-526A-2F04-3CE4C58A8D93}"/>
              </a:ext>
            </a:extLst>
          </p:cNvPr>
          <p:cNvSpPr txBox="1"/>
          <p:nvPr/>
        </p:nvSpPr>
        <p:spPr>
          <a:xfrm>
            <a:off x="4159046" y="9285835"/>
            <a:ext cx="9188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 latinLnBrk="1"/>
            <a:r>
              <a:rPr lang="ko-KR" altLang="en-US" sz="36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한국중소조선공업협동조합</a:t>
            </a:r>
            <a:r>
              <a:rPr lang="ko-KR" altLang="en-US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발전위원회</a:t>
            </a:r>
          </a:p>
        </p:txBody>
      </p:sp>
      <p:pic>
        <p:nvPicPr>
          <p:cNvPr id="1026" name="Picture 2" descr="수리조선소가 밀집한 부산 영도구...전국 수리조선소 86%가 부산에 소재하고 있다.">
            <a:extLst>
              <a:ext uri="{FF2B5EF4-FFF2-40B4-BE49-F238E27FC236}">
                <a16:creationId xmlns="" xmlns:a16="http://schemas.microsoft.com/office/drawing/2014/main" id="{FC34CDD2-D021-982D-CFFA-5C17788D57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78329"/>
            <a:ext cx="18288000" cy="713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1581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7AFDCA4-C0C8-7347-0550-AA1AF490BA50}"/>
              </a:ext>
            </a:extLst>
          </p:cNvPr>
          <p:cNvSpPr txBox="1"/>
          <p:nvPr/>
        </p:nvSpPr>
        <p:spPr>
          <a:xfrm>
            <a:off x="2173877" y="895501"/>
            <a:ext cx="13940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 latinLnBrk="1"/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 조합 현황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88A3852-D335-950F-D783-E5D9E5F14BBE}"/>
              </a:ext>
            </a:extLst>
          </p:cNvPr>
          <p:cNvSpPr txBox="1"/>
          <p:nvPr/>
        </p:nvSpPr>
        <p:spPr>
          <a:xfrm>
            <a:off x="1192299" y="2803075"/>
            <a:ext cx="1590340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6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조합명</a:t>
            </a:r>
            <a:r>
              <a:rPr lang="ko-KR" altLang="en-US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 </a:t>
            </a:r>
            <a:r>
              <a:rPr lang="en-US" altLang="ko-KR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</a:t>
            </a:r>
            <a:r>
              <a:rPr lang="ko-KR" altLang="en-US" sz="36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한국중소조선공업협동조합</a:t>
            </a:r>
            <a:endParaRPr lang="en-US" altLang="ko-KR" sz="36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6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설립년도</a:t>
            </a:r>
            <a:r>
              <a:rPr lang="ko-KR" altLang="en-US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</a:t>
            </a:r>
            <a:r>
              <a:rPr lang="en-US" altLang="ko-KR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</a:t>
            </a:r>
            <a:r>
              <a:rPr lang="en-US" altLang="ko-KR" sz="36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</a:rPr>
              <a:t>1948</a:t>
            </a:r>
            <a:r>
              <a:rPr lang="ko-KR" altLang="en-US" sz="36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</a:rPr>
              <a:t>년</a:t>
            </a:r>
            <a:r>
              <a:rPr lang="ko-KR" altLang="en-US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</a:t>
            </a:r>
            <a:endParaRPr lang="en-US" altLang="ko-KR" sz="36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조합 회원사 수 </a:t>
            </a:r>
            <a:r>
              <a:rPr lang="en-US" altLang="ko-KR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</a:t>
            </a:r>
            <a:r>
              <a:rPr lang="en-US" altLang="ko-KR" sz="3600" b="1" dirty="0" smtClean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</a:rPr>
              <a:t>72</a:t>
            </a:r>
            <a:r>
              <a:rPr lang="ko-KR" altLang="en-US" sz="3600" b="1" dirty="0" smtClean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</a:rPr>
              <a:t>개 </a:t>
            </a:r>
            <a:r>
              <a:rPr lang="ko-KR" altLang="en-US" sz="36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</a:rPr>
              <a:t>기업 </a:t>
            </a:r>
            <a:endParaRPr lang="en-US" altLang="ko-KR" sz="3600" b="1" dirty="0">
              <a:solidFill>
                <a:srgbClr val="FF0000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조합 소재지 </a:t>
            </a:r>
            <a:r>
              <a:rPr lang="en-US" altLang="ko-KR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</a:t>
            </a:r>
            <a:r>
              <a:rPr lang="ko-KR" altLang="en-US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서울특별시 방배동</a:t>
            </a:r>
            <a:endParaRPr lang="en-US" altLang="ko-KR" sz="36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600" b="1" dirty="0" smtClean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조합 </a:t>
            </a:r>
            <a:r>
              <a:rPr lang="ko-KR" altLang="en-US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직원 수 </a:t>
            </a:r>
            <a:r>
              <a:rPr lang="en-US" altLang="ko-KR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</a:t>
            </a:r>
            <a:r>
              <a:rPr lang="en-US" altLang="ko-KR" sz="36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</a:rPr>
              <a:t>8</a:t>
            </a:r>
            <a:r>
              <a:rPr lang="ko-KR" altLang="en-US" sz="36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</a:rPr>
              <a:t>명</a:t>
            </a:r>
            <a:endParaRPr lang="en-US" altLang="ko-KR" sz="3600" b="1" dirty="0">
              <a:solidFill>
                <a:srgbClr val="FF0000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40</a:t>
            </a:r>
            <a:r>
              <a:rPr lang="ko-KR" altLang="en-US" sz="36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년 조선해양관련 산업에 종사 중</a:t>
            </a:r>
            <a:endParaRPr lang="en-US" altLang="ko-KR" sz="36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="" xmlns:a16="http://schemas.microsoft.com/office/drawing/2014/main" id="{971E61C4-A818-CA40-B900-8BC517C6C2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0383"/>
          <a:stretch/>
        </p:blipFill>
        <p:spPr>
          <a:xfrm>
            <a:off x="10373188" y="2994804"/>
            <a:ext cx="7339628" cy="5175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427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06E24EB-5859-59BA-61AF-BAAAD4FBB757}"/>
              </a:ext>
            </a:extLst>
          </p:cNvPr>
          <p:cNvSpPr txBox="1"/>
          <p:nvPr/>
        </p:nvSpPr>
        <p:spPr>
          <a:xfrm>
            <a:off x="1819914" y="320314"/>
            <a:ext cx="13940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 latinLnBrk="1"/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발전위원회 활동 개요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2B09046-F0B7-09F2-76AC-0292D56623C6}"/>
              </a:ext>
            </a:extLst>
          </p:cNvPr>
          <p:cNvSpPr txBox="1"/>
          <p:nvPr/>
        </p:nvSpPr>
        <p:spPr>
          <a:xfrm>
            <a:off x="838337" y="1360365"/>
            <a:ext cx="15903402" cy="8610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목적 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경영 합리화를 위한 중장기 발전 전략 제안</a:t>
            </a:r>
            <a:endParaRPr lang="en-US" altLang="ko-KR" sz="33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7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위원구성 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총 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10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명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내부 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6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명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, 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외부 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4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명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)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</a:t>
            </a:r>
            <a:endParaRPr lang="en-US" altLang="ko-KR" sz="33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defTabSz="1371600" latinLnBrk="1">
              <a:lnSpc>
                <a:spcPct val="15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    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위원장 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</a:t>
            </a:r>
            <a:r>
              <a:rPr lang="ko-KR" altLang="en-US" sz="27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나영우대표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,     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간사 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</a:t>
            </a:r>
            <a:r>
              <a:rPr lang="ko-KR" altLang="en-US" sz="27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권성훈대표</a:t>
            </a:r>
            <a:endParaRPr lang="en-US" altLang="ko-KR" sz="27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defTabSz="1371600" latinLnBrk="1">
              <a:lnSpc>
                <a:spcPct val="15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    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내부위원 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</a:t>
            </a:r>
            <a:r>
              <a:rPr lang="ko-KR" altLang="en-US" sz="27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김규선대표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, </a:t>
            </a:r>
            <a:r>
              <a:rPr lang="ko-KR" altLang="en-US" sz="27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이철웅대표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, </a:t>
            </a:r>
            <a:r>
              <a:rPr lang="ko-KR" altLang="en-US" sz="27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이병석대표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, </a:t>
            </a:r>
            <a:r>
              <a:rPr lang="ko-KR" altLang="en-US" sz="27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김수환대표</a:t>
            </a:r>
            <a:endParaRPr lang="en-US" altLang="ko-KR" sz="27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defTabSz="1371600" latinLnBrk="1">
              <a:lnSpc>
                <a:spcPct val="15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    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외부위원 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</a:t>
            </a:r>
            <a:r>
              <a:rPr lang="ko-KR" altLang="en-US" sz="27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서용석원장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, </a:t>
            </a:r>
            <a:r>
              <a:rPr lang="ko-KR" altLang="en-US" sz="27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심상목교수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, </a:t>
            </a:r>
            <a:r>
              <a:rPr lang="ko-KR" altLang="en-US" sz="2700" b="1" dirty="0" err="1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이은창박사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, 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방금수부사장</a:t>
            </a:r>
            <a:endParaRPr lang="en-US" altLang="ko-KR" sz="27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defTabSz="1371600" latinLnBrk="1">
              <a:lnSpc>
                <a:spcPct val="150000"/>
              </a:lnSpc>
            </a:pPr>
            <a:endParaRPr lang="en-US" altLang="ko-KR" sz="27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위원회 활동 기간 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2024. 07. 01 ~ 12. 31</a:t>
            </a:r>
          </a:p>
          <a:p>
            <a:pPr defTabSz="1371600" latinLnBrk="1">
              <a:lnSpc>
                <a:spcPct val="15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    1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차 위원회 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2024. 07. 10</a:t>
            </a:r>
          </a:p>
          <a:p>
            <a:pPr defTabSz="1371600" latinLnBrk="1">
              <a:lnSpc>
                <a:spcPct val="15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    2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차 위원회 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2024. 08. 07</a:t>
            </a:r>
          </a:p>
          <a:p>
            <a:pPr defTabSz="1371600" latinLnBrk="1">
              <a:lnSpc>
                <a:spcPct val="15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    3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차 위원회 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2024. 08. 20</a:t>
            </a:r>
          </a:p>
          <a:p>
            <a:pPr defTabSz="1371600" latinLnBrk="1">
              <a:lnSpc>
                <a:spcPct val="15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    4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차 위원회 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2024. 09. 25</a:t>
            </a:r>
          </a:p>
          <a:p>
            <a:pPr defTabSz="1371600" latinLnBrk="1">
              <a:lnSpc>
                <a:spcPct val="15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    5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차 위원회 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: 2024. 10. 29</a:t>
            </a:r>
          </a:p>
        </p:txBody>
      </p:sp>
    </p:spTree>
    <p:extLst>
      <p:ext uri="{BB962C8B-B14F-4D97-AF65-F5344CB8AC3E}">
        <p14:creationId xmlns:p14="http://schemas.microsoft.com/office/powerpoint/2010/main" val="3089389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4472F5F-F4D2-F447-108E-1E89FBA445CF}"/>
              </a:ext>
            </a:extLst>
          </p:cNvPr>
          <p:cNvSpPr txBox="1"/>
          <p:nvPr/>
        </p:nvSpPr>
        <p:spPr>
          <a:xfrm>
            <a:off x="1819914" y="320314"/>
            <a:ext cx="13940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 latinLnBrk="1"/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경영 현황 및 애로사항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A2EC420-16B9-20F9-967B-9CB44D7E4930}"/>
              </a:ext>
            </a:extLst>
          </p:cNvPr>
          <p:cNvSpPr txBox="1"/>
          <p:nvPr/>
        </p:nvSpPr>
        <p:spPr>
          <a:xfrm>
            <a:off x="1064717" y="1506846"/>
            <a:ext cx="15903402" cy="6024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애로사항</a:t>
            </a:r>
            <a:endParaRPr lang="en-US" altLang="ko-KR" sz="33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defTabSz="1371600" latinLnBrk="1">
              <a:lnSpc>
                <a:spcPct val="200000"/>
              </a:lnSpc>
            </a:pP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- 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지속적인 적자로 인한 신규투자 제한</a:t>
            </a:r>
            <a:endParaRPr lang="en-US" altLang="ko-KR" sz="27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defTabSz="1371600" latinLnBrk="1">
              <a:lnSpc>
                <a:spcPct val="20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- R&amp;D 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및 비 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R&amp;D 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수행을 위한 전문인력 채용에 대한 어려움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.</a:t>
            </a:r>
          </a:p>
          <a:p>
            <a:pPr defTabSz="1371600" latinLnBrk="1">
              <a:lnSpc>
                <a:spcPct val="20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- 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회원사의 구성이 너무 다양하여 통일된 의견 도출의 어려움 있음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.</a:t>
            </a:r>
          </a:p>
          <a:p>
            <a:pPr defTabSz="1371600" latinLnBrk="1">
              <a:lnSpc>
                <a:spcPct val="20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- 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조선소 경영환경 악화에 따른 조합 회비 체납 회원사 증가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.</a:t>
            </a:r>
          </a:p>
          <a:p>
            <a:pPr defTabSz="1371600" latinLnBrk="1">
              <a:lnSpc>
                <a:spcPct val="20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- 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대 관공서 업무 시 각 회원사 이해관계 충돌 발생할 경우 조합 내부 조율 기능이 필요함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.</a:t>
            </a:r>
          </a:p>
          <a:p>
            <a:pPr defTabSz="1371600" latinLnBrk="1">
              <a:lnSpc>
                <a:spcPct val="200000"/>
              </a:lnSpc>
            </a:pP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- </a:t>
            </a:r>
            <a:r>
              <a:rPr lang="ko-KR" altLang="en-US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정부지원사업 수행 시 수혜 가능한 조합이 적어 호응을 유도하기가 어려움</a:t>
            </a:r>
            <a:r>
              <a:rPr lang="en-US" altLang="ko-KR" sz="27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6750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8DC4AAD-7AAA-0905-E356-B07BE5F95655}"/>
              </a:ext>
            </a:extLst>
          </p:cNvPr>
          <p:cNvSpPr txBox="1"/>
          <p:nvPr/>
        </p:nvSpPr>
        <p:spPr>
          <a:xfrm>
            <a:off x="1834662" y="364559"/>
            <a:ext cx="13940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 latinLnBrk="1"/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위기 극복을 위한 제안 </a:t>
            </a:r>
            <a:r>
              <a:rPr lang="en-US" altLang="ko-KR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안</a:t>
            </a:r>
            <a:r>
              <a:rPr lang="en-US" altLang="ko-KR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)</a:t>
            </a:r>
            <a:endParaRPr lang="ko-KR" altLang="en-US" sz="48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9C46B28-0F18-C605-75E1-EE5D555BCAB2}"/>
              </a:ext>
            </a:extLst>
          </p:cNvPr>
          <p:cNvSpPr txBox="1"/>
          <p:nvPr/>
        </p:nvSpPr>
        <p:spPr>
          <a:xfrm>
            <a:off x="853085" y="1241722"/>
            <a:ext cx="15903402" cy="8831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제안 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1) 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운영 수익성 개선 방안</a:t>
            </a:r>
            <a:endParaRPr lang="en-US" altLang="ko-KR" sz="33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첫 번째 안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회비 인상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조선조합은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회원사의 회비만으로 조합이 유지되어야 함에도 회비 수입이 운영비의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20%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내외인 점</a:t>
            </a:r>
            <a:endParaRPr lang="en-US" altLang="ko-KR" sz="27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회비 인상과 함께 특별회비 수입 증대 방안 마련이 필요함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-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현재 조합회원사의 사업의 규모나 매출 등의 차이가 회원사별로 매우 큰 점을 고려하여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매출규모나</a:t>
            </a:r>
            <a:endParaRPr lang="en-US" altLang="ko-KR" sz="27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 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생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산규모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인원 등에 따라 회비 부과체계를 좀 더 세분화 하여 운영할 필요가 있음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두 번째 안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회원사 증대 방안</a:t>
            </a: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조선조합의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회원사는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1962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83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개의 조선사가 회원사로 가입하여 출범</a:t>
            </a:r>
            <a:endParaRPr lang="en-US" altLang="ko-KR" sz="27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- 1990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년대부터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2000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초반까지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120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여개의 조선사가 회원사로 가입</a:t>
            </a:r>
            <a:endParaRPr lang="en-US" altLang="ko-KR" sz="27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- 2000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후반부터 계속 감소하여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2023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현재는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79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개의 조선사만이 회원사로 남아있음</a:t>
            </a:r>
            <a:endParaRPr lang="en-US" altLang="ko-KR" sz="27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-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다양한 조합원들에 대한 기대를 충족하여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회원수를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늘리는 방안이 필요함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특별회원제도를 마련하여 조선산업 관련 유관기관들의 회원자격을 부여하고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특별회비 납부와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R&amp;D  </a:t>
            </a: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  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및 공동사업을 수행함으로써 조합의 수입확대에 기여하는 방안이 필요함</a:t>
            </a:r>
            <a:endParaRPr lang="en-US" altLang="ko-KR" sz="27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1282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6363A7C-D66C-CD9D-D6BB-21AF9E6D3EAA}"/>
              </a:ext>
            </a:extLst>
          </p:cNvPr>
          <p:cNvSpPr txBox="1"/>
          <p:nvPr/>
        </p:nvSpPr>
        <p:spPr>
          <a:xfrm>
            <a:off x="853085" y="1241721"/>
            <a:ext cx="16112142" cy="8259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제안 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1) 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운영 수익성 개선 방안</a:t>
            </a:r>
            <a:endParaRPr lang="en-US" altLang="ko-KR" sz="33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세 번째 안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조선조합 새로운 수익사업 개발</a:t>
            </a: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새로운 수익사업의 개발이 필요하며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이는 조선 인력에 대한 인증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친환경 선박 기자재에 대한 인증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외국인근로자 채용에 대한 인증 등 각종 시대에 맞는 인증시스템을 개발하여 조선소의 편의성을 향상시킬 수 있는 제도를 개발하고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특히 지자체와 연계 지원사업이나 정부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R&amp;D,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비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R&amp;D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등을 통하여 조합원사의 기술지원 외에도 조합 연구원에 대한 인건비 지원 등의 범 국가적 지원사업에 적극 참여가 필요함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</a:p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네 번째 안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조합 사업 수혜기업 기부금 납부</a:t>
            </a: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포럼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제안서 등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조선조합이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활동을 통하여 개선된 제도* 및 규제 개혁에 대한 수혜기업으로 부터 일정의 기부금을 납부하게 하는 제도적 장치가 필요 함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* 입찰제도개선 </a:t>
            </a:r>
            <a:r>
              <a:rPr lang="en-US" altLang="ko-KR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협상에 의한 계약으로 낙찰가 인상 효과</a:t>
            </a:r>
            <a:endParaRPr lang="en-US" altLang="ko-KR" sz="24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* 포럼 등의 활동에 의한 물가 </a:t>
            </a:r>
            <a:r>
              <a:rPr lang="ko-KR" altLang="en-US" sz="24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인상율</a:t>
            </a:r>
            <a:r>
              <a:rPr lang="ko-KR" altLang="en-US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반영하여 계약 변경 가능한 제도 개선 등</a:t>
            </a:r>
            <a:endParaRPr lang="ko-KR" altLang="en-US" sz="24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A51EECD-F185-56FD-A1D9-5B8C8FC9C27B}"/>
              </a:ext>
            </a:extLst>
          </p:cNvPr>
          <p:cNvSpPr txBox="1"/>
          <p:nvPr/>
        </p:nvSpPr>
        <p:spPr>
          <a:xfrm>
            <a:off x="1834662" y="364559"/>
            <a:ext cx="13940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 latinLnBrk="1"/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위기 극복을 위한 제안 </a:t>
            </a:r>
            <a:r>
              <a:rPr lang="en-US" altLang="ko-KR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안</a:t>
            </a:r>
            <a:r>
              <a:rPr lang="en-US" altLang="ko-KR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)</a:t>
            </a:r>
            <a:endParaRPr lang="ko-KR" altLang="en-US" sz="48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9704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6363A7C-D66C-CD9D-D6BB-21AF9E6D3EAA}"/>
              </a:ext>
            </a:extLst>
          </p:cNvPr>
          <p:cNvSpPr txBox="1"/>
          <p:nvPr/>
        </p:nvSpPr>
        <p:spPr>
          <a:xfrm>
            <a:off x="853085" y="1241721"/>
            <a:ext cx="15903402" cy="791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제안 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1) 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운영 수익성 개선 방안</a:t>
            </a:r>
            <a:endParaRPr lang="en-US" altLang="ko-KR" sz="33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다섯 번째 안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조합 지원 관공선 수주 기업 수수료 납부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조선조합이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국가 및 지방자치단체 등의 지원사업의 활동*에 의하여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수주된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선박에 대한 수수료 등의 규정 제도 정립이 필요함</a:t>
            </a:r>
            <a:endParaRPr lang="en-US" altLang="ko-KR" sz="27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* 산업통상자원부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중소조선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수출 지원 정책사업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 (2022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년부터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년째 운영 중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marL="285750" indent="-285750" algn="just" defTabSz="1371600" fontAlgn="base" latinLnBrk="1">
              <a:lnSpc>
                <a:spcPct val="160000"/>
              </a:lnSpc>
            </a:pPr>
            <a:endParaRPr lang="en-US" altLang="ko-KR" sz="27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여섯 번째 안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조선조합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회원사 공동 이익 활동 홍보 필요</a:t>
            </a: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조선조합의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지속적인 발전 및 홍보를 위한 전담부서를 조직 운영하여 제도개선이나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중소조선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지원사업 등을 지속적인으로 대 정부나 유관기관에 요청하고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조선조합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신사업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조합회원사에 필요한 사항에 대한 지속적 관리를 통하여 조합 회원사들의 지지를 이끌어내어 신규 회원사들이 스스로 조합에 가입하도록 유도하는 등 의 장기적 발전을 도모할 필요가 있음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A51EECD-F185-56FD-A1D9-5B8C8FC9C27B}"/>
              </a:ext>
            </a:extLst>
          </p:cNvPr>
          <p:cNvSpPr txBox="1"/>
          <p:nvPr/>
        </p:nvSpPr>
        <p:spPr>
          <a:xfrm>
            <a:off x="1834662" y="364559"/>
            <a:ext cx="13940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 latinLnBrk="1"/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위기 극복을 위한 제안 </a:t>
            </a:r>
            <a:r>
              <a:rPr lang="en-US" altLang="ko-KR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안</a:t>
            </a:r>
            <a:r>
              <a:rPr lang="en-US" altLang="ko-KR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)</a:t>
            </a:r>
            <a:endParaRPr lang="ko-KR" altLang="en-US" sz="48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2144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AF00F43-B35D-C68B-B628-425DD3CFB542}"/>
              </a:ext>
            </a:extLst>
          </p:cNvPr>
          <p:cNvSpPr txBox="1"/>
          <p:nvPr/>
        </p:nvSpPr>
        <p:spPr>
          <a:xfrm>
            <a:off x="11856720" y="9830207"/>
            <a:ext cx="6126480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371600" latinLnBrk="1"/>
            <a:r>
              <a:rPr lang="ko-KR" altLang="en-US" sz="16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자료 </a:t>
            </a:r>
            <a:r>
              <a:rPr lang="en-US" altLang="ko-KR" sz="16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: </a:t>
            </a:r>
            <a:r>
              <a:rPr lang="ko-KR" altLang="en-US" sz="16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영도구 </a:t>
            </a:r>
            <a:r>
              <a:rPr lang="en-US" altLang="ko-KR" sz="16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2024 </a:t>
            </a:r>
            <a:r>
              <a:rPr lang="ko-KR" altLang="en-US" sz="16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구정백서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CDFECC42-0A85-5FE3-53A1-92F0F3E42D66}"/>
              </a:ext>
            </a:extLst>
          </p:cNvPr>
          <p:cNvSpPr txBox="1"/>
          <p:nvPr/>
        </p:nvSpPr>
        <p:spPr>
          <a:xfrm>
            <a:off x="853085" y="1241721"/>
            <a:ext cx="15903402" cy="693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제안 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2) 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수익성 개선을 위한 부동산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유휴자산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)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활용</a:t>
            </a:r>
            <a:endParaRPr lang="en-US" altLang="ko-KR" sz="33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33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algn="just" defTabSz="1371600" fontAlgn="base" latinLnBrk="1">
              <a:lnSpc>
                <a:spcPct val="160000"/>
              </a:lnSpc>
            </a:pP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이 방안은 아래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제안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3)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과 연계하여 시행해야 할 개선 방안이며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이번 전략위원회를 통하여 제시된 조선조합 재무제표에는 조합회관의 자산가치 대비 임대수익이 매우 저조하며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특히 임대관리비용의 경우 수입대비 지출이 과다하게 발생하며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이는 입주업체에 부과되는 관리비만으로 회관의 관리가 어렵다는 것으로 규모의 확대나 축소로 극복하여야 하는 문제이다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물론 매각과 관련하여 조선회관의 장부상 가격이 현저히 낮아 매각에 따른 세금 등의 문제가 있을 수 있으나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장기적 관점에서 새로운 부동산을 취득하는 것이 조합 건물의 활용성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수익성의 관점에서 유리할 수 있으므로 회계 전문가의 도움으로 적정성 검토가 필요하다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algn="just" defTabSz="1371600" fontAlgn="base" latinLnBrk="1">
              <a:lnSpc>
                <a:spcPct val="160000"/>
              </a:lnSpc>
            </a:pP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따라서 본 위원회는 제안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와 관련하여 조선회관을 매각하여 주사무소 이전 지역에 건물을 매입하여 임대수입을 극대화하는 방안을 제안 한다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16679B3-514C-123C-F102-CD218ADBCC14}"/>
              </a:ext>
            </a:extLst>
          </p:cNvPr>
          <p:cNvSpPr txBox="1"/>
          <p:nvPr/>
        </p:nvSpPr>
        <p:spPr>
          <a:xfrm>
            <a:off x="1834662" y="364559"/>
            <a:ext cx="13940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 latinLnBrk="1"/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위기 극복을 위한 제안 </a:t>
            </a:r>
            <a:r>
              <a:rPr lang="en-US" altLang="ko-KR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안</a:t>
            </a:r>
            <a:r>
              <a:rPr lang="en-US" altLang="ko-KR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)</a:t>
            </a:r>
            <a:endParaRPr lang="ko-KR" altLang="en-US" sz="48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186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A9F22F6-457D-706E-6257-3D3DB5C042E5}"/>
              </a:ext>
            </a:extLst>
          </p:cNvPr>
          <p:cNvSpPr txBox="1"/>
          <p:nvPr/>
        </p:nvSpPr>
        <p:spPr>
          <a:xfrm>
            <a:off x="858395" y="1241720"/>
            <a:ext cx="16185740" cy="863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제안 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3) 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활성화를 위한 주 소재지 변경 등 </a:t>
            </a:r>
            <a:endParaRPr lang="en-US" altLang="ko-KR" sz="33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defTabSz="1371600" latinLnBrk="1">
              <a:lnSpc>
                <a:spcPct val="150000"/>
              </a:lnSpc>
            </a:pP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 </a:t>
            </a:r>
            <a:r>
              <a:rPr lang="ko-KR" altLang="en-US" sz="270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현재 조선산업은 </a:t>
            </a:r>
            <a:r>
              <a:rPr lang="ko-KR" altLang="en-US" sz="270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정부중심의</a:t>
            </a:r>
            <a:r>
              <a:rPr lang="ko-KR" altLang="en-US" sz="270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중장기 계획에 맞추어 각 지자체에서 지원사업 등의 발전전략을 구축해 나가는 추세라 우리 조합이 지원사업 등의 수혜를 위하여 지자체와의 연계가 꼭 필요한 시점임</a:t>
            </a:r>
            <a:r>
              <a:rPr lang="en-US" altLang="ko-KR" sz="270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</a:p>
          <a:p>
            <a:pPr defTabSz="1371600" latinLnBrk="1">
              <a:lnSpc>
                <a:spcPct val="150000"/>
              </a:lnSpc>
            </a:pPr>
            <a:endParaRPr lang="en-US" altLang="ko-KR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첫 번째 안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조합의 주 소재지를 부산지역으로 이전하는 방안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조선소 및 기자재 업체가 다수 포진하고 있고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한국선급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및 기자재조합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중소조선연구원 등이 있는 부산지역으로 조선조합 주사무소를 이전하는 방안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endParaRPr lang="ko-KR" altLang="en-US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두 번째 안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조합의 주 소재지를 경남지역으로 이전하는 방안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대형조선소 및 기자재 공장을 많이 보유하고 있는 경상남도로 주사무실을 이전하여 지자체 및 유관기관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단체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과 업무 공조하는 방안</a:t>
            </a:r>
            <a:endParaRPr lang="en-US" altLang="ko-KR" sz="27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endParaRPr lang="en-US" altLang="ko-KR" sz="12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* 필요시 서울 및 중부권</a:t>
            </a:r>
            <a:r>
              <a:rPr lang="en-US" altLang="ko-KR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서남권 등에 </a:t>
            </a:r>
            <a:r>
              <a:rPr lang="ko-KR" altLang="en-US" sz="24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지사무소를</a:t>
            </a:r>
            <a:r>
              <a:rPr lang="ko-KR" altLang="en-US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두어 지사 별 지자체와의 연대를 통하여 지원사업 등을 수행 할 </a:t>
            </a:r>
            <a:r>
              <a:rPr lang="ko-KR" altLang="en-US" sz="24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수있음</a:t>
            </a:r>
            <a:endParaRPr lang="en-US" altLang="ko-KR" sz="24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285750" indent="-285750" algn="just" defTabSz="1371600" fontAlgn="base" latinLnBrk="1">
              <a:lnSpc>
                <a:spcPct val="160000"/>
              </a:lnSpc>
            </a:pPr>
            <a:r>
              <a:rPr lang="en-US" altLang="ko-KR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* 본원 이전 전이라도 우선 </a:t>
            </a:r>
            <a:r>
              <a:rPr lang="ko-KR" altLang="en-US" sz="24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지사무소를</a:t>
            </a:r>
            <a:r>
              <a:rPr lang="ko-KR" altLang="en-US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개설하여 일부 지원사업 및 비</a:t>
            </a:r>
            <a:r>
              <a:rPr lang="en-US" altLang="ko-KR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R&amp;D</a:t>
            </a:r>
            <a:r>
              <a:rPr lang="ko-KR" altLang="en-US" sz="24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등의 사업을 진행할 수 있을 것 임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D9BBBBA-4B2F-A415-B1E9-E365530ACFFD}"/>
              </a:ext>
            </a:extLst>
          </p:cNvPr>
          <p:cNvSpPr txBox="1"/>
          <p:nvPr/>
        </p:nvSpPr>
        <p:spPr>
          <a:xfrm>
            <a:off x="1834662" y="364562"/>
            <a:ext cx="13940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 latinLnBrk="1"/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위기 극복을 위한 제안 </a:t>
            </a:r>
            <a:r>
              <a:rPr lang="en-US" altLang="ko-KR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안</a:t>
            </a:r>
            <a:r>
              <a:rPr lang="en-US" altLang="ko-KR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)</a:t>
            </a:r>
            <a:endParaRPr lang="ko-KR" altLang="en-US" sz="48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3581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9458A0C-07AD-7FAB-B8CB-C98BD3818202}"/>
              </a:ext>
            </a:extLst>
          </p:cNvPr>
          <p:cNvSpPr txBox="1"/>
          <p:nvPr/>
        </p:nvSpPr>
        <p:spPr>
          <a:xfrm>
            <a:off x="853085" y="1241721"/>
            <a:ext cx="15903402" cy="8166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13716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제안 </a:t>
            </a:r>
            <a:r>
              <a:rPr lang="en-US" altLang="ko-KR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4) </a:t>
            </a:r>
            <a:r>
              <a:rPr lang="ko-KR" altLang="en-US" sz="33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조합 회원사 공동 이익을 위한 국회 포럼 등 개최 </a:t>
            </a:r>
            <a:endParaRPr lang="en-US" altLang="ko-KR" sz="33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  <a:p>
            <a:pPr algn="just" defTabSz="1371600" fontAlgn="base" latinLnBrk="1">
              <a:lnSpc>
                <a:spcPct val="160000"/>
              </a:lnSpc>
            </a:pPr>
            <a:endParaRPr lang="en-US" altLang="ko-KR" sz="27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2022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시행한 국회포럼 ‘한국조선해양플랜트 산업 경쟁력강화를 통한 영속산업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추진방안’의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일환으로 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『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제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회 조선산업 발전을 위한 조달청 관공선 낙찰제도 개선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』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이라는 주제로 포럼을 개최하였고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이후 지속적으로 포럼을 개최하기로 한 바가 있어 본 위원회에서 토론을 거쳐 포럼 개최를 제안</a:t>
            </a:r>
            <a:endParaRPr lang="en-US" altLang="ko-KR" sz="27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defTabSz="1371600" fontAlgn="base" latinLnBrk="1">
              <a:lnSpc>
                <a:spcPct val="160000"/>
              </a:lnSpc>
            </a:pPr>
            <a:endParaRPr lang="en-US" altLang="ko-KR" sz="2700" kern="0" dirty="0">
              <a:solidFill>
                <a:prstClr val="white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[2024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국회 포럼 주요 의제</a:t>
            </a: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]</a:t>
            </a:r>
          </a:p>
          <a:p>
            <a:pPr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1)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선주제공 기초설계의 심각한 오류 및 </a:t>
            </a:r>
            <a:r>
              <a:rPr lang="ko-KR" altLang="en-US" sz="2700" kern="0" dirty="0" err="1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선가내역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오류에 대한 조선소 대응방안 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2) </a:t>
            </a:r>
            <a:r>
              <a:rPr lang="ko-KR" altLang="en-US" sz="2700" kern="0" spc="-45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국가계약법에 명시된 </a:t>
            </a:r>
            <a:r>
              <a:rPr lang="en-US" altLang="ko-KR" sz="2700" kern="0" spc="-45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‘</a:t>
            </a:r>
            <a:r>
              <a:rPr lang="ko-KR" altLang="en-US" sz="2700" kern="0" spc="-45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물가변동으로 인한 계약금액조정</a:t>
            </a:r>
            <a:r>
              <a:rPr lang="en-US" altLang="ko-KR" sz="2700" kern="0" spc="-45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’</a:t>
            </a:r>
            <a:r>
              <a:rPr lang="ko-KR" altLang="en-US" sz="2700" kern="0" spc="-45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즉각 실시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3) </a:t>
            </a:r>
            <a:r>
              <a:rPr lang="ko-KR" altLang="en-US" sz="2700" kern="0" spc="-3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협상에 의한 계약 확대실시 및 최저가 입찰제도 적용기준 확립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4) </a:t>
            </a:r>
            <a:r>
              <a:rPr lang="ko-KR" altLang="en-US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조달입찰공고 이전 공공선박 건조대금 지급조건 및 기준 명시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algn="just" defTabSz="1371600" fontAlgn="base" latinLnBrk="1">
              <a:lnSpc>
                <a:spcPct val="160000"/>
              </a:lnSpc>
            </a:pPr>
            <a:r>
              <a:rPr lang="en-US" altLang="ko-KR" sz="2700" kern="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5) </a:t>
            </a:r>
            <a:r>
              <a:rPr lang="ko-KR" altLang="en-US" sz="2700" kern="0" spc="-12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주요장비의 보증기간의 기한 연장문제</a:t>
            </a:r>
            <a:r>
              <a:rPr lang="en-US" altLang="ko-KR" sz="2700" kern="0" spc="-12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/</a:t>
            </a:r>
            <a:r>
              <a:rPr lang="ko-KR" altLang="en-US" sz="2700" kern="0" spc="-120" dirty="0">
                <a:solidFill>
                  <a:prstClr val="white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보증서로 인한 추가부담 문제</a:t>
            </a:r>
            <a:endParaRPr lang="ko-KR" altLang="en-US" sz="2700" kern="0" dirty="0">
              <a:solidFill>
                <a:prstClr val="white"/>
              </a:solidFill>
              <a:latin typeface="함초롬바탕" panose="02030604000101010101" pitchFamily="18" charset="-127"/>
              <a:ea typeface="맑은 고딕" panose="020B050302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B049E504-9EF4-6D10-08D9-5888E5345D38}"/>
              </a:ext>
            </a:extLst>
          </p:cNvPr>
          <p:cNvSpPr txBox="1"/>
          <p:nvPr/>
        </p:nvSpPr>
        <p:spPr>
          <a:xfrm>
            <a:off x="1834662" y="364559"/>
            <a:ext cx="13940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 latinLnBrk="1"/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조선조합 위기 극복을 위한 제안 </a:t>
            </a:r>
            <a:r>
              <a:rPr lang="en-US" altLang="ko-KR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(</a:t>
            </a:r>
            <a:r>
              <a:rPr lang="ko-KR" altLang="en-US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안</a:t>
            </a:r>
            <a:r>
              <a:rPr lang="en-US" altLang="ko-KR" sz="4800" b="1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rPr>
              <a:t>)</a:t>
            </a:r>
            <a:endParaRPr lang="ko-KR" altLang="en-US" sz="4800" b="1" dirty="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0380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0" y="-177800"/>
            <a:ext cx="18542000" cy="69977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75900" y="2565400"/>
            <a:ext cx="7454900" cy="42418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838200" y="2197100"/>
            <a:ext cx="9461500" cy="3835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/>
            <a:r>
              <a:rPr lang="en-US" sz="10000" b="0" i="0" u="none" strike="noStrike" spc="-200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R&amp;D </a:t>
            </a:r>
            <a:r>
              <a:rPr lang="ko-KR" altLang="en-US" sz="10000" b="0" i="0" u="none" strike="noStrike" spc="-200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지원센</a:t>
            </a:r>
            <a:r>
              <a:rPr lang="ko-KR" sz="10000" b="0" i="0" u="none" strike="noStrike" spc="-200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터</a:t>
            </a:r>
            <a:endParaRPr lang="en-US" altLang="ko-KR" sz="10000" b="0" i="0" u="none" strike="noStrike" spc="-200" dirty="0" smtClean="0">
              <a:solidFill>
                <a:srgbClr val="33428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/>
            <a:r>
              <a:rPr lang="ko-KR" altLang="en-US" sz="10000" spc="-200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소개</a:t>
            </a:r>
            <a:endParaRPr lang="ko-KR" sz="10000" b="0" i="0" u="none" strike="noStrike" spc="-200" dirty="0">
              <a:solidFill>
                <a:srgbClr val="33428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75199"/>
            <a:ext cx="4648200" cy="33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0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101600"/>
            <a:ext cx="18503900" cy="4241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762000"/>
            <a:ext cx="15773400" cy="9956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749300" y="1333500"/>
            <a:ext cx="1612900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4499"/>
              </a:lnSpc>
            </a:pPr>
            <a:r>
              <a:rPr lang="en-US" sz="2000" b="0" i="0" u="sng" strike="noStrike" spc="200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CHAPTER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2400" y="1663700"/>
            <a:ext cx="2794000" cy="177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10000" b="0" i="0" u="none" strike="noStrike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</a:t>
            </a:r>
            <a:endParaRPr lang="en-US" sz="10000" b="0" i="0" u="none" strike="noStrike" dirty="0">
              <a:solidFill>
                <a:srgbClr val="33428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9791700"/>
            <a:ext cx="4509516" cy="322872"/>
          </a:xfrm>
          <a:prstGeom prst="rect">
            <a:avLst/>
          </a:prstGeom>
        </p:spPr>
      </p:pic>
      <p:sp>
        <p:nvSpPr>
          <p:cNvPr id="13" name="TextBox 33"/>
          <p:cNvSpPr txBox="1"/>
          <p:nvPr/>
        </p:nvSpPr>
        <p:spPr>
          <a:xfrm>
            <a:off x="165100" y="4394200"/>
            <a:ext cx="2768600" cy="20447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ctr">
              <a:lnSpc>
                <a:spcPct val="86320"/>
              </a:lnSpc>
            </a:pPr>
            <a:r>
              <a:rPr lang="ko-KR" altLang="en-US" sz="6600" b="0" i="0" u="none" strike="noStrike" dirty="0" smtClean="0">
                <a:solidFill>
                  <a:srgbClr val="FFFF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 소개</a:t>
            </a:r>
            <a:endParaRPr lang="ko-KR" sz="6600" b="0" i="0" u="none" strike="noStrike" dirty="0">
              <a:solidFill>
                <a:srgbClr val="FFFFF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4076212" y="2297838"/>
            <a:ext cx="13240375" cy="7493862"/>
            <a:chOff x="804265" y="2670219"/>
            <a:chExt cx="6265661" cy="7493862"/>
          </a:xfrm>
        </p:grpSpPr>
        <p:grpSp>
          <p:nvGrpSpPr>
            <p:cNvPr id="14" name="그룹 13"/>
            <p:cNvGrpSpPr/>
            <p:nvPr/>
          </p:nvGrpSpPr>
          <p:grpSpPr>
            <a:xfrm>
              <a:off x="804265" y="2827021"/>
              <a:ext cx="6265661" cy="7337060"/>
              <a:chOff x="-9036421" y="2827021"/>
              <a:chExt cx="6265661" cy="7337060"/>
            </a:xfrm>
          </p:grpSpPr>
          <p:sp>
            <p:nvSpPr>
              <p:cNvPr id="31" name="직사각형 30"/>
              <p:cNvSpPr/>
              <p:nvPr/>
            </p:nvSpPr>
            <p:spPr>
              <a:xfrm flipH="1">
                <a:off x="-8998370" y="3303282"/>
                <a:ext cx="1371507" cy="6537928"/>
              </a:xfrm>
              <a:prstGeom prst="rect">
                <a:avLst/>
              </a:prstGeom>
              <a:solidFill>
                <a:srgbClr val="5F5F5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2000" tIns="36000" rIns="72000" bIns="36000" numCol="1" rtlCol="0" anchor="ctr" anchorCtr="0" compatLnSpc="1">
                <a:prstTxWarp prst="textNoShape">
                  <a:avLst/>
                </a:prstTxWarp>
              </a:bodyPr>
              <a:lstStyle/>
              <a:p>
                <a:pPr defTabSz="1067745"/>
                <a:endParaRPr lang="ko-KR" altLang="en-US" sz="1400" dirty="0">
                  <a:ln>
                    <a:solidFill>
                      <a:prstClr val="white">
                        <a:lumMod val="95000"/>
                        <a:alpha val="0"/>
                      </a:prstClr>
                    </a:solidFill>
                  </a:ln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2" name="그룹 31"/>
              <p:cNvGrpSpPr/>
              <p:nvPr/>
            </p:nvGrpSpPr>
            <p:grpSpPr>
              <a:xfrm>
                <a:off x="-9016004" y="2827021"/>
                <a:ext cx="537271" cy="462722"/>
                <a:chOff x="6178550" y="4051309"/>
                <a:chExt cx="331788" cy="285751"/>
              </a:xfrm>
            </p:grpSpPr>
            <p:sp>
              <p:nvSpPr>
                <p:cNvPr id="81" name="Rectangle 785"/>
                <p:cNvSpPr>
                  <a:spLocks noChangeArrowheads="1"/>
                </p:cNvSpPr>
                <p:nvPr/>
              </p:nvSpPr>
              <p:spPr bwMode="auto">
                <a:xfrm>
                  <a:off x="6262688" y="4083059"/>
                  <a:ext cx="163513" cy="254001"/>
                </a:xfrm>
                <a:prstGeom prst="rect">
                  <a:avLst/>
                </a:prstGeom>
                <a:solidFill>
                  <a:srgbClr val="BFBEB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2" name="Rectangle 786"/>
                <p:cNvSpPr>
                  <a:spLocks noChangeArrowheads="1"/>
                </p:cNvSpPr>
                <p:nvPr/>
              </p:nvSpPr>
              <p:spPr bwMode="auto">
                <a:xfrm>
                  <a:off x="6196013" y="4151322"/>
                  <a:ext cx="293688" cy="185738"/>
                </a:xfrm>
                <a:prstGeom prst="rect">
                  <a:avLst/>
                </a:prstGeom>
                <a:solidFill>
                  <a:srgbClr val="BFBEB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3" name="Rectangle 787"/>
                <p:cNvSpPr>
                  <a:spLocks noChangeArrowheads="1"/>
                </p:cNvSpPr>
                <p:nvPr/>
              </p:nvSpPr>
              <p:spPr bwMode="auto">
                <a:xfrm>
                  <a:off x="6297613" y="4051309"/>
                  <a:ext cx="93663" cy="31750"/>
                </a:xfrm>
                <a:prstGeom prst="rect">
                  <a:avLst/>
                </a:prstGeom>
                <a:solidFill>
                  <a:srgbClr val="BFBEB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4" name="Line 789"/>
                <p:cNvSpPr>
                  <a:spLocks noChangeShapeType="1"/>
                </p:cNvSpPr>
                <p:nvPr/>
              </p:nvSpPr>
              <p:spPr bwMode="auto">
                <a:xfrm>
                  <a:off x="6297613" y="4124334"/>
                  <a:ext cx="0" cy="185738"/>
                </a:xfrm>
                <a:prstGeom prst="line">
                  <a:avLst/>
                </a:prstGeom>
                <a:noFill/>
                <a:ln w="6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5" name="Line 790"/>
                <p:cNvSpPr>
                  <a:spLocks noChangeShapeType="1"/>
                </p:cNvSpPr>
                <p:nvPr/>
              </p:nvSpPr>
              <p:spPr bwMode="auto">
                <a:xfrm>
                  <a:off x="6319838" y="4124334"/>
                  <a:ext cx="0" cy="185738"/>
                </a:xfrm>
                <a:prstGeom prst="line">
                  <a:avLst/>
                </a:prstGeom>
                <a:noFill/>
                <a:ln w="6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6" name="Line 791"/>
                <p:cNvSpPr>
                  <a:spLocks noChangeShapeType="1"/>
                </p:cNvSpPr>
                <p:nvPr/>
              </p:nvSpPr>
              <p:spPr bwMode="auto">
                <a:xfrm>
                  <a:off x="6345238" y="4124334"/>
                  <a:ext cx="0" cy="185738"/>
                </a:xfrm>
                <a:prstGeom prst="line">
                  <a:avLst/>
                </a:prstGeom>
                <a:noFill/>
                <a:ln w="6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7" name="Line 792"/>
                <p:cNvSpPr>
                  <a:spLocks noChangeShapeType="1"/>
                </p:cNvSpPr>
                <p:nvPr/>
              </p:nvSpPr>
              <p:spPr bwMode="auto">
                <a:xfrm>
                  <a:off x="6367463" y="4124334"/>
                  <a:ext cx="0" cy="185738"/>
                </a:xfrm>
                <a:prstGeom prst="line">
                  <a:avLst/>
                </a:prstGeom>
                <a:noFill/>
                <a:ln w="6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8" name="Line 793"/>
                <p:cNvSpPr>
                  <a:spLocks noChangeShapeType="1"/>
                </p:cNvSpPr>
                <p:nvPr/>
              </p:nvSpPr>
              <p:spPr bwMode="auto">
                <a:xfrm>
                  <a:off x="6392863" y="4124334"/>
                  <a:ext cx="0" cy="185738"/>
                </a:xfrm>
                <a:prstGeom prst="line">
                  <a:avLst/>
                </a:prstGeom>
                <a:noFill/>
                <a:ln w="6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9" name="Line 794"/>
                <p:cNvSpPr>
                  <a:spLocks noChangeShapeType="1"/>
                </p:cNvSpPr>
                <p:nvPr/>
              </p:nvSpPr>
              <p:spPr bwMode="auto">
                <a:xfrm>
                  <a:off x="6446838" y="4183072"/>
                  <a:ext cx="26988" cy="0"/>
                </a:xfrm>
                <a:prstGeom prst="line">
                  <a:avLst/>
                </a:prstGeom>
                <a:noFill/>
                <a:ln w="6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0" name="Line 795"/>
                <p:cNvSpPr>
                  <a:spLocks noChangeShapeType="1"/>
                </p:cNvSpPr>
                <p:nvPr/>
              </p:nvSpPr>
              <p:spPr bwMode="auto">
                <a:xfrm>
                  <a:off x="6446838" y="4214822"/>
                  <a:ext cx="26988" cy="0"/>
                </a:xfrm>
                <a:prstGeom prst="line">
                  <a:avLst/>
                </a:prstGeom>
                <a:noFill/>
                <a:ln w="6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1" name="Line 796"/>
                <p:cNvSpPr>
                  <a:spLocks noChangeShapeType="1"/>
                </p:cNvSpPr>
                <p:nvPr/>
              </p:nvSpPr>
              <p:spPr bwMode="auto">
                <a:xfrm>
                  <a:off x="6446838" y="4246572"/>
                  <a:ext cx="26988" cy="0"/>
                </a:xfrm>
                <a:prstGeom prst="line">
                  <a:avLst/>
                </a:prstGeom>
                <a:noFill/>
                <a:ln w="6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2" name="Line 797"/>
                <p:cNvSpPr>
                  <a:spLocks noChangeShapeType="1"/>
                </p:cNvSpPr>
                <p:nvPr/>
              </p:nvSpPr>
              <p:spPr bwMode="auto">
                <a:xfrm>
                  <a:off x="6446838" y="4278322"/>
                  <a:ext cx="26988" cy="0"/>
                </a:xfrm>
                <a:prstGeom prst="line">
                  <a:avLst/>
                </a:prstGeom>
                <a:noFill/>
                <a:ln w="6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3" name="Line 798"/>
                <p:cNvSpPr>
                  <a:spLocks noChangeShapeType="1"/>
                </p:cNvSpPr>
                <p:nvPr/>
              </p:nvSpPr>
              <p:spPr bwMode="auto">
                <a:xfrm>
                  <a:off x="6446838" y="4310072"/>
                  <a:ext cx="26988" cy="0"/>
                </a:xfrm>
                <a:prstGeom prst="line">
                  <a:avLst/>
                </a:prstGeom>
                <a:noFill/>
                <a:ln w="6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4" name="Rectangle 799"/>
                <p:cNvSpPr>
                  <a:spLocks noChangeArrowheads="1"/>
                </p:cNvSpPr>
                <p:nvPr/>
              </p:nvSpPr>
              <p:spPr bwMode="auto">
                <a:xfrm>
                  <a:off x="6219825" y="4171960"/>
                  <a:ext cx="15875" cy="46038"/>
                </a:xfrm>
                <a:prstGeom prst="rect">
                  <a:avLst/>
                </a:prstGeom>
                <a:noFill/>
                <a:ln w="6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5" name="Rectangle 800"/>
                <p:cNvSpPr>
                  <a:spLocks noChangeArrowheads="1"/>
                </p:cNvSpPr>
                <p:nvPr/>
              </p:nvSpPr>
              <p:spPr bwMode="auto">
                <a:xfrm>
                  <a:off x="6219825" y="4237047"/>
                  <a:ext cx="15875" cy="46038"/>
                </a:xfrm>
                <a:prstGeom prst="rect">
                  <a:avLst/>
                </a:prstGeom>
                <a:noFill/>
                <a:ln w="6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6" name="Line 801"/>
                <p:cNvSpPr>
                  <a:spLocks noChangeShapeType="1"/>
                </p:cNvSpPr>
                <p:nvPr/>
              </p:nvSpPr>
              <p:spPr bwMode="auto">
                <a:xfrm>
                  <a:off x="6178550" y="4337060"/>
                  <a:ext cx="331788" cy="0"/>
                </a:xfrm>
                <a:prstGeom prst="line">
                  <a:avLst/>
                </a:prstGeom>
                <a:noFill/>
                <a:ln w="6" cap="flat">
                  <a:solidFill>
                    <a:srgbClr val="BFBDBD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</p:grpSp>
          <p:cxnSp>
            <p:nvCxnSpPr>
              <p:cNvPr id="33" name="직선 연결선 32"/>
              <p:cNvCxnSpPr/>
              <p:nvPr/>
            </p:nvCxnSpPr>
            <p:spPr>
              <a:xfrm>
                <a:off x="-9036421" y="3288675"/>
                <a:ext cx="6113145" cy="0"/>
              </a:xfrm>
              <a:prstGeom prst="line">
                <a:avLst/>
              </a:prstGeom>
              <a:ln w="95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직선 연결선 33"/>
              <p:cNvCxnSpPr/>
              <p:nvPr/>
            </p:nvCxnSpPr>
            <p:spPr>
              <a:xfrm>
                <a:off x="-9036421" y="10164081"/>
                <a:ext cx="6113145" cy="0"/>
              </a:xfrm>
              <a:prstGeom prst="line">
                <a:avLst/>
              </a:prstGeom>
              <a:ln w="95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Freeform 19"/>
              <p:cNvSpPr>
                <a:spLocks/>
              </p:cNvSpPr>
              <p:nvPr/>
            </p:nvSpPr>
            <p:spPr bwMode="auto">
              <a:xfrm>
                <a:off x="-8872498" y="3441700"/>
                <a:ext cx="226252" cy="280865"/>
              </a:xfrm>
              <a:custGeom>
                <a:avLst/>
                <a:gdLst>
                  <a:gd name="T0" fmla="*/ 230 w 233"/>
                  <a:gd name="T1" fmla="*/ 271 h 290"/>
                  <a:gd name="T2" fmla="*/ 220 w 233"/>
                  <a:gd name="T3" fmla="*/ 226 h 290"/>
                  <a:gd name="T4" fmla="*/ 220 w 233"/>
                  <a:gd name="T5" fmla="*/ 196 h 290"/>
                  <a:gd name="T6" fmla="*/ 197 w 233"/>
                  <a:gd name="T7" fmla="*/ 148 h 290"/>
                  <a:gd name="T8" fmla="*/ 160 w 233"/>
                  <a:gd name="T9" fmla="*/ 132 h 290"/>
                  <a:gd name="T10" fmla="*/ 159 w 233"/>
                  <a:gd name="T11" fmla="*/ 235 h 290"/>
                  <a:gd name="T12" fmla="*/ 155 w 233"/>
                  <a:gd name="T13" fmla="*/ 178 h 290"/>
                  <a:gd name="T14" fmla="*/ 147 w 233"/>
                  <a:gd name="T15" fmla="*/ 147 h 290"/>
                  <a:gd name="T16" fmla="*/ 145 w 233"/>
                  <a:gd name="T17" fmla="*/ 145 h 290"/>
                  <a:gd name="T18" fmla="*/ 158 w 233"/>
                  <a:gd name="T19" fmla="*/ 135 h 290"/>
                  <a:gd name="T20" fmla="*/ 168 w 233"/>
                  <a:gd name="T21" fmla="*/ 94 h 290"/>
                  <a:gd name="T22" fmla="*/ 174 w 233"/>
                  <a:gd name="T23" fmla="*/ 72 h 290"/>
                  <a:gd name="T24" fmla="*/ 168 w 233"/>
                  <a:gd name="T25" fmla="*/ 28 h 290"/>
                  <a:gd name="T26" fmla="*/ 163 w 233"/>
                  <a:gd name="T27" fmla="*/ 22 h 290"/>
                  <a:gd name="T28" fmla="*/ 162 w 233"/>
                  <a:gd name="T29" fmla="*/ 20 h 290"/>
                  <a:gd name="T30" fmla="*/ 159 w 233"/>
                  <a:gd name="T31" fmla="*/ 16 h 290"/>
                  <a:gd name="T32" fmla="*/ 154 w 233"/>
                  <a:gd name="T33" fmla="*/ 11 h 290"/>
                  <a:gd name="T34" fmla="*/ 136 w 233"/>
                  <a:gd name="T35" fmla="*/ 2 h 290"/>
                  <a:gd name="T36" fmla="*/ 122 w 233"/>
                  <a:gd name="T37" fmla="*/ 0 h 290"/>
                  <a:gd name="T38" fmla="*/ 111 w 233"/>
                  <a:gd name="T39" fmla="*/ 6 h 290"/>
                  <a:gd name="T40" fmla="*/ 107 w 233"/>
                  <a:gd name="T41" fmla="*/ 9 h 290"/>
                  <a:gd name="T42" fmla="*/ 99 w 233"/>
                  <a:gd name="T43" fmla="*/ 15 h 290"/>
                  <a:gd name="T44" fmla="*/ 88 w 233"/>
                  <a:gd name="T45" fmla="*/ 29 h 290"/>
                  <a:gd name="T46" fmla="*/ 85 w 233"/>
                  <a:gd name="T47" fmla="*/ 37 h 290"/>
                  <a:gd name="T48" fmla="*/ 86 w 233"/>
                  <a:gd name="T49" fmla="*/ 70 h 290"/>
                  <a:gd name="T50" fmla="*/ 90 w 233"/>
                  <a:gd name="T51" fmla="*/ 90 h 290"/>
                  <a:gd name="T52" fmla="*/ 97 w 233"/>
                  <a:gd name="T53" fmla="*/ 115 h 290"/>
                  <a:gd name="T54" fmla="*/ 129 w 233"/>
                  <a:gd name="T55" fmla="*/ 145 h 290"/>
                  <a:gd name="T56" fmla="*/ 121 w 233"/>
                  <a:gd name="T57" fmla="*/ 146 h 290"/>
                  <a:gd name="T58" fmla="*/ 129 w 233"/>
                  <a:gd name="T59" fmla="*/ 164 h 290"/>
                  <a:gd name="T60" fmla="*/ 123 w 233"/>
                  <a:gd name="T61" fmla="*/ 180 h 290"/>
                  <a:gd name="T62" fmla="*/ 92 w 233"/>
                  <a:gd name="T63" fmla="*/ 149 h 290"/>
                  <a:gd name="T64" fmla="*/ 83 w 233"/>
                  <a:gd name="T65" fmla="*/ 127 h 290"/>
                  <a:gd name="T66" fmla="*/ 18 w 233"/>
                  <a:gd name="T67" fmla="*/ 166 h 290"/>
                  <a:gd name="T68" fmla="*/ 5 w 233"/>
                  <a:gd name="T69" fmla="*/ 215 h 290"/>
                  <a:gd name="T70" fmla="*/ 0 w 233"/>
                  <a:gd name="T71" fmla="*/ 290 h 290"/>
                  <a:gd name="T72" fmla="*/ 231 w 233"/>
                  <a:gd name="T73" fmla="*/ 277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33" h="290">
                    <a:moveTo>
                      <a:pt x="231" y="277"/>
                    </a:moveTo>
                    <a:cubicBezTo>
                      <a:pt x="231" y="275"/>
                      <a:pt x="230" y="273"/>
                      <a:pt x="230" y="271"/>
                    </a:cubicBezTo>
                    <a:cubicBezTo>
                      <a:pt x="226" y="258"/>
                      <a:pt x="223" y="245"/>
                      <a:pt x="220" y="232"/>
                    </a:cubicBezTo>
                    <a:cubicBezTo>
                      <a:pt x="220" y="230"/>
                      <a:pt x="220" y="228"/>
                      <a:pt x="220" y="226"/>
                    </a:cubicBezTo>
                    <a:cubicBezTo>
                      <a:pt x="220" y="220"/>
                      <a:pt x="221" y="215"/>
                      <a:pt x="221" y="209"/>
                    </a:cubicBezTo>
                    <a:cubicBezTo>
                      <a:pt x="221" y="205"/>
                      <a:pt x="220" y="200"/>
                      <a:pt x="220" y="196"/>
                    </a:cubicBezTo>
                    <a:cubicBezTo>
                      <a:pt x="220" y="186"/>
                      <a:pt x="220" y="175"/>
                      <a:pt x="218" y="165"/>
                    </a:cubicBezTo>
                    <a:cubicBezTo>
                      <a:pt x="215" y="153"/>
                      <a:pt x="209" y="149"/>
                      <a:pt x="197" y="148"/>
                    </a:cubicBezTo>
                    <a:cubicBezTo>
                      <a:pt x="194" y="148"/>
                      <a:pt x="190" y="147"/>
                      <a:pt x="186" y="146"/>
                    </a:cubicBezTo>
                    <a:cubicBezTo>
                      <a:pt x="177" y="141"/>
                      <a:pt x="169" y="137"/>
                      <a:pt x="160" y="132"/>
                    </a:cubicBezTo>
                    <a:cubicBezTo>
                      <a:pt x="160" y="132"/>
                      <a:pt x="166" y="141"/>
                      <a:pt x="167" y="164"/>
                    </a:cubicBezTo>
                    <a:cubicBezTo>
                      <a:pt x="167" y="180"/>
                      <a:pt x="163" y="211"/>
                      <a:pt x="159" y="235"/>
                    </a:cubicBezTo>
                    <a:cubicBezTo>
                      <a:pt x="155" y="179"/>
                      <a:pt x="155" y="179"/>
                      <a:pt x="155" y="179"/>
                    </a:cubicBezTo>
                    <a:cubicBezTo>
                      <a:pt x="155" y="178"/>
                      <a:pt x="155" y="178"/>
                      <a:pt x="155" y="178"/>
                    </a:cubicBezTo>
                    <a:cubicBezTo>
                      <a:pt x="145" y="163"/>
                      <a:pt x="145" y="163"/>
                      <a:pt x="145" y="163"/>
                    </a:cubicBezTo>
                    <a:cubicBezTo>
                      <a:pt x="147" y="147"/>
                      <a:pt x="147" y="147"/>
                      <a:pt x="147" y="147"/>
                    </a:cubicBezTo>
                    <a:cubicBezTo>
                      <a:pt x="147" y="146"/>
                      <a:pt x="147" y="146"/>
                      <a:pt x="147" y="145"/>
                    </a:cubicBezTo>
                    <a:cubicBezTo>
                      <a:pt x="146" y="145"/>
                      <a:pt x="146" y="145"/>
                      <a:pt x="145" y="145"/>
                    </a:cubicBezTo>
                    <a:cubicBezTo>
                      <a:pt x="142" y="145"/>
                      <a:pt x="142" y="145"/>
                      <a:pt x="142" y="145"/>
                    </a:cubicBezTo>
                    <a:cubicBezTo>
                      <a:pt x="158" y="135"/>
                      <a:pt x="158" y="135"/>
                      <a:pt x="158" y="135"/>
                    </a:cubicBezTo>
                    <a:cubicBezTo>
                      <a:pt x="157" y="135"/>
                      <a:pt x="157" y="124"/>
                      <a:pt x="156" y="123"/>
                    </a:cubicBezTo>
                    <a:cubicBezTo>
                      <a:pt x="161" y="113"/>
                      <a:pt x="163" y="110"/>
                      <a:pt x="168" y="94"/>
                    </a:cubicBezTo>
                    <a:cubicBezTo>
                      <a:pt x="169" y="90"/>
                      <a:pt x="173" y="95"/>
                      <a:pt x="175" y="78"/>
                    </a:cubicBezTo>
                    <a:cubicBezTo>
                      <a:pt x="176" y="76"/>
                      <a:pt x="176" y="73"/>
                      <a:pt x="174" y="72"/>
                    </a:cubicBezTo>
                    <a:cubicBezTo>
                      <a:pt x="176" y="66"/>
                      <a:pt x="181" y="48"/>
                      <a:pt x="176" y="35"/>
                    </a:cubicBezTo>
                    <a:cubicBezTo>
                      <a:pt x="174" y="31"/>
                      <a:pt x="173" y="30"/>
                      <a:pt x="168" y="28"/>
                    </a:cubicBezTo>
                    <a:cubicBezTo>
                      <a:pt x="168" y="27"/>
                      <a:pt x="168" y="25"/>
                      <a:pt x="169" y="25"/>
                    </a:cubicBezTo>
                    <a:cubicBezTo>
                      <a:pt x="169" y="25"/>
                      <a:pt x="166" y="25"/>
                      <a:pt x="163" y="22"/>
                    </a:cubicBezTo>
                    <a:cubicBezTo>
                      <a:pt x="164" y="22"/>
                      <a:pt x="164" y="22"/>
                      <a:pt x="165" y="22"/>
                    </a:cubicBezTo>
                    <a:cubicBezTo>
                      <a:pt x="164" y="21"/>
                      <a:pt x="163" y="21"/>
                      <a:pt x="162" y="20"/>
                    </a:cubicBezTo>
                    <a:cubicBezTo>
                      <a:pt x="162" y="20"/>
                      <a:pt x="161" y="20"/>
                      <a:pt x="161" y="19"/>
                    </a:cubicBezTo>
                    <a:cubicBezTo>
                      <a:pt x="161" y="18"/>
                      <a:pt x="160" y="17"/>
                      <a:pt x="159" y="16"/>
                    </a:cubicBezTo>
                    <a:cubicBezTo>
                      <a:pt x="158" y="16"/>
                      <a:pt x="157" y="15"/>
                      <a:pt x="156" y="14"/>
                    </a:cubicBezTo>
                    <a:cubicBezTo>
                      <a:pt x="156" y="13"/>
                      <a:pt x="155" y="12"/>
                      <a:pt x="154" y="11"/>
                    </a:cubicBezTo>
                    <a:cubicBezTo>
                      <a:pt x="149" y="6"/>
                      <a:pt x="143" y="4"/>
                      <a:pt x="137" y="3"/>
                    </a:cubicBezTo>
                    <a:cubicBezTo>
                      <a:pt x="135" y="2"/>
                      <a:pt x="134" y="4"/>
                      <a:pt x="136" y="2"/>
                    </a:cubicBezTo>
                    <a:cubicBezTo>
                      <a:pt x="132" y="3"/>
                      <a:pt x="131" y="1"/>
                      <a:pt x="131" y="1"/>
                    </a:cubicBezTo>
                    <a:cubicBezTo>
                      <a:pt x="129" y="3"/>
                      <a:pt x="122" y="0"/>
                      <a:pt x="122" y="0"/>
                    </a:cubicBezTo>
                    <a:cubicBezTo>
                      <a:pt x="122" y="0"/>
                      <a:pt x="123" y="2"/>
                      <a:pt x="120" y="3"/>
                    </a:cubicBezTo>
                    <a:cubicBezTo>
                      <a:pt x="115" y="4"/>
                      <a:pt x="111" y="6"/>
                      <a:pt x="111" y="6"/>
                    </a:cubicBezTo>
                    <a:cubicBezTo>
                      <a:pt x="111" y="6"/>
                      <a:pt x="113" y="7"/>
                      <a:pt x="109" y="9"/>
                    </a:cubicBezTo>
                    <a:cubicBezTo>
                      <a:pt x="109" y="9"/>
                      <a:pt x="107" y="9"/>
                      <a:pt x="107" y="9"/>
                    </a:cubicBezTo>
                    <a:cubicBezTo>
                      <a:pt x="107" y="9"/>
                      <a:pt x="111" y="10"/>
                      <a:pt x="108" y="10"/>
                    </a:cubicBezTo>
                    <a:cubicBezTo>
                      <a:pt x="105" y="11"/>
                      <a:pt x="102" y="13"/>
                      <a:pt x="99" y="15"/>
                    </a:cubicBezTo>
                    <a:cubicBezTo>
                      <a:pt x="93" y="18"/>
                      <a:pt x="95" y="19"/>
                      <a:pt x="95" y="19"/>
                    </a:cubicBezTo>
                    <a:cubicBezTo>
                      <a:pt x="95" y="19"/>
                      <a:pt x="90" y="26"/>
                      <a:pt x="88" y="29"/>
                    </a:cubicBezTo>
                    <a:cubicBezTo>
                      <a:pt x="85" y="31"/>
                      <a:pt x="84" y="38"/>
                      <a:pt x="84" y="38"/>
                    </a:cubicBezTo>
                    <a:cubicBezTo>
                      <a:pt x="84" y="38"/>
                      <a:pt x="85" y="37"/>
                      <a:pt x="85" y="37"/>
                    </a:cubicBezTo>
                    <a:cubicBezTo>
                      <a:pt x="85" y="40"/>
                      <a:pt x="82" y="48"/>
                      <a:pt x="85" y="63"/>
                    </a:cubicBezTo>
                    <a:cubicBezTo>
                      <a:pt x="85" y="65"/>
                      <a:pt x="86" y="70"/>
                      <a:pt x="86" y="70"/>
                    </a:cubicBezTo>
                    <a:cubicBezTo>
                      <a:pt x="86" y="70"/>
                      <a:pt x="80" y="71"/>
                      <a:pt x="83" y="80"/>
                    </a:cubicBezTo>
                    <a:cubicBezTo>
                      <a:pt x="84" y="84"/>
                      <a:pt x="86" y="88"/>
                      <a:pt x="90" y="90"/>
                    </a:cubicBezTo>
                    <a:cubicBezTo>
                      <a:pt x="92" y="91"/>
                      <a:pt x="94" y="99"/>
                      <a:pt x="94" y="100"/>
                    </a:cubicBezTo>
                    <a:cubicBezTo>
                      <a:pt x="96" y="107"/>
                      <a:pt x="97" y="115"/>
                      <a:pt x="97" y="115"/>
                    </a:cubicBezTo>
                    <a:cubicBezTo>
                      <a:pt x="95" y="125"/>
                      <a:pt x="95" y="125"/>
                      <a:pt x="95" y="125"/>
                    </a:cubicBezTo>
                    <a:cubicBezTo>
                      <a:pt x="129" y="145"/>
                      <a:pt x="129" y="145"/>
                      <a:pt x="129" y="145"/>
                    </a:cubicBezTo>
                    <a:cubicBezTo>
                      <a:pt x="122" y="145"/>
                      <a:pt x="122" y="145"/>
                      <a:pt x="122" y="145"/>
                    </a:cubicBezTo>
                    <a:cubicBezTo>
                      <a:pt x="122" y="145"/>
                      <a:pt x="121" y="145"/>
                      <a:pt x="121" y="146"/>
                    </a:cubicBezTo>
                    <a:cubicBezTo>
                      <a:pt x="121" y="146"/>
                      <a:pt x="121" y="147"/>
                      <a:pt x="121" y="147"/>
                    </a:cubicBezTo>
                    <a:cubicBezTo>
                      <a:pt x="129" y="164"/>
                      <a:pt x="129" y="164"/>
                      <a:pt x="129" y="164"/>
                    </a:cubicBezTo>
                    <a:cubicBezTo>
                      <a:pt x="123" y="179"/>
                      <a:pt x="123" y="179"/>
                      <a:pt x="123" y="179"/>
                    </a:cubicBezTo>
                    <a:cubicBezTo>
                      <a:pt x="123" y="180"/>
                      <a:pt x="123" y="180"/>
                      <a:pt x="123" y="180"/>
                    </a:cubicBezTo>
                    <a:cubicBezTo>
                      <a:pt x="135" y="234"/>
                      <a:pt x="135" y="234"/>
                      <a:pt x="135" y="234"/>
                    </a:cubicBezTo>
                    <a:cubicBezTo>
                      <a:pt x="120" y="203"/>
                      <a:pt x="99" y="162"/>
                      <a:pt x="92" y="149"/>
                    </a:cubicBezTo>
                    <a:cubicBezTo>
                      <a:pt x="88" y="141"/>
                      <a:pt x="93" y="120"/>
                      <a:pt x="93" y="120"/>
                    </a:cubicBezTo>
                    <a:cubicBezTo>
                      <a:pt x="93" y="120"/>
                      <a:pt x="86" y="124"/>
                      <a:pt x="83" y="127"/>
                    </a:cubicBezTo>
                    <a:cubicBezTo>
                      <a:pt x="75" y="135"/>
                      <a:pt x="68" y="142"/>
                      <a:pt x="58" y="148"/>
                    </a:cubicBezTo>
                    <a:cubicBezTo>
                      <a:pt x="45" y="156"/>
                      <a:pt x="32" y="162"/>
                      <a:pt x="18" y="166"/>
                    </a:cubicBezTo>
                    <a:cubicBezTo>
                      <a:pt x="11" y="168"/>
                      <a:pt x="8" y="173"/>
                      <a:pt x="8" y="181"/>
                    </a:cubicBezTo>
                    <a:cubicBezTo>
                      <a:pt x="7" y="192"/>
                      <a:pt x="8" y="203"/>
                      <a:pt x="5" y="215"/>
                    </a:cubicBezTo>
                    <a:cubicBezTo>
                      <a:pt x="2" y="224"/>
                      <a:pt x="4" y="234"/>
                      <a:pt x="3" y="243"/>
                    </a:cubicBezTo>
                    <a:cubicBezTo>
                      <a:pt x="2" y="259"/>
                      <a:pt x="1" y="274"/>
                      <a:pt x="0" y="290"/>
                    </a:cubicBezTo>
                    <a:cubicBezTo>
                      <a:pt x="233" y="290"/>
                      <a:pt x="233" y="290"/>
                      <a:pt x="233" y="290"/>
                    </a:cubicBezTo>
                    <a:cubicBezTo>
                      <a:pt x="232" y="286"/>
                      <a:pt x="232" y="281"/>
                      <a:pt x="231" y="277"/>
                    </a:cubicBezTo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1067745"/>
                <a:endParaRPr lang="ko-KR" altLang="en-US" sz="1400" dirty="0">
                  <a:ln>
                    <a:solidFill>
                      <a:prstClr val="white">
                        <a:lumMod val="95000"/>
                        <a:alpha val="0"/>
                      </a:prstClr>
                    </a:solidFill>
                  </a:ln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6" name="그룹 35"/>
              <p:cNvGrpSpPr/>
              <p:nvPr/>
            </p:nvGrpSpPr>
            <p:grpSpPr>
              <a:xfrm>
                <a:off x="-8879812" y="4098212"/>
                <a:ext cx="242467" cy="192753"/>
                <a:chOff x="2320933" y="4864903"/>
                <a:chExt cx="217488" cy="174625"/>
              </a:xfrm>
              <a:noFill/>
            </p:grpSpPr>
            <p:sp>
              <p:nvSpPr>
                <p:cNvPr id="78" name="Freeform 24"/>
                <p:cNvSpPr>
                  <a:spLocks/>
                </p:cNvSpPr>
                <p:nvPr/>
              </p:nvSpPr>
              <p:spPr bwMode="auto">
                <a:xfrm>
                  <a:off x="2416183" y="4893478"/>
                  <a:ext cx="26988" cy="28575"/>
                </a:xfrm>
                <a:custGeom>
                  <a:avLst/>
                  <a:gdLst>
                    <a:gd name="T0" fmla="*/ 36 w 36"/>
                    <a:gd name="T1" fmla="*/ 17 h 35"/>
                    <a:gd name="T2" fmla="*/ 36 w 36"/>
                    <a:gd name="T3" fmla="*/ 17 h 35"/>
                    <a:gd name="T4" fmla="*/ 36 w 36"/>
                    <a:gd name="T5" fmla="*/ 14 h 35"/>
                    <a:gd name="T6" fmla="*/ 35 w 36"/>
                    <a:gd name="T7" fmla="*/ 11 h 35"/>
                    <a:gd name="T8" fmla="*/ 30 w 36"/>
                    <a:gd name="T9" fmla="*/ 5 h 35"/>
                    <a:gd name="T10" fmla="*/ 25 w 36"/>
                    <a:gd name="T11" fmla="*/ 1 h 35"/>
                    <a:gd name="T12" fmla="*/ 21 w 36"/>
                    <a:gd name="T13" fmla="*/ 0 h 35"/>
                    <a:gd name="T14" fmla="*/ 18 w 36"/>
                    <a:gd name="T15" fmla="*/ 0 h 35"/>
                    <a:gd name="T16" fmla="*/ 18 w 36"/>
                    <a:gd name="T17" fmla="*/ 0 h 35"/>
                    <a:gd name="T18" fmla="*/ 15 w 36"/>
                    <a:gd name="T19" fmla="*/ 0 h 35"/>
                    <a:gd name="T20" fmla="*/ 11 w 36"/>
                    <a:gd name="T21" fmla="*/ 1 h 35"/>
                    <a:gd name="T22" fmla="*/ 6 w 36"/>
                    <a:gd name="T23" fmla="*/ 5 h 35"/>
                    <a:gd name="T24" fmla="*/ 1 w 36"/>
                    <a:gd name="T25" fmla="*/ 11 h 35"/>
                    <a:gd name="T26" fmla="*/ 0 w 36"/>
                    <a:gd name="T27" fmla="*/ 14 h 35"/>
                    <a:gd name="T28" fmla="*/ 0 w 36"/>
                    <a:gd name="T29" fmla="*/ 17 h 35"/>
                    <a:gd name="T30" fmla="*/ 0 w 36"/>
                    <a:gd name="T31" fmla="*/ 17 h 35"/>
                    <a:gd name="T32" fmla="*/ 0 w 36"/>
                    <a:gd name="T33" fmla="*/ 21 h 35"/>
                    <a:gd name="T34" fmla="*/ 1 w 36"/>
                    <a:gd name="T35" fmla="*/ 24 h 35"/>
                    <a:gd name="T36" fmla="*/ 6 w 36"/>
                    <a:gd name="T37" fmla="*/ 30 h 35"/>
                    <a:gd name="T38" fmla="*/ 11 w 36"/>
                    <a:gd name="T39" fmla="*/ 34 h 35"/>
                    <a:gd name="T40" fmla="*/ 15 w 36"/>
                    <a:gd name="T41" fmla="*/ 35 h 35"/>
                    <a:gd name="T42" fmla="*/ 18 w 36"/>
                    <a:gd name="T43" fmla="*/ 35 h 35"/>
                    <a:gd name="T44" fmla="*/ 18 w 36"/>
                    <a:gd name="T45" fmla="*/ 35 h 35"/>
                    <a:gd name="T46" fmla="*/ 21 w 36"/>
                    <a:gd name="T47" fmla="*/ 35 h 35"/>
                    <a:gd name="T48" fmla="*/ 25 w 36"/>
                    <a:gd name="T49" fmla="*/ 34 h 35"/>
                    <a:gd name="T50" fmla="*/ 30 w 36"/>
                    <a:gd name="T51" fmla="*/ 30 h 35"/>
                    <a:gd name="T52" fmla="*/ 35 w 36"/>
                    <a:gd name="T53" fmla="*/ 24 h 35"/>
                    <a:gd name="T54" fmla="*/ 36 w 36"/>
                    <a:gd name="T55" fmla="*/ 21 h 35"/>
                    <a:gd name="T56" fmla="*/ 36 w 36"/>
                    <a:gd name="T57" fmla="*/ 17 h 35"/>
                    <a:gd name="T58" fmla="*/ 36 w 36"/>
                    <a:gd name="T59" fmla="*/ 17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6" h="35">
                      <a:moveTo>
                        <a:pt x="36" y="17"/>
                      </a:moveTo>
                      <a:lnTo>
                        <a:pt x="36" y="17"/>
                      </a:lnTo>
                      <a:lnTo>
                        <a:pt x="36" y="14"/>
                      </a:lnTo>
                      <a:lnTo>
                        <a:pt x="35" y="11"/>
                      </a:lnTo>
                      <a:lnTo>
                        <a:pt x="30" y="5"/>
                      </a:lnTo>
                      <a:lnTo>
                        <a:pt x="25" y="1"/>
                      </a:lnTo>
                      <a:lnTo>
                        <a:pt x="21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5" y="0"/>
                      </a:lnTo>
                      <a:lnTo>
                        <a:pt x="11" y="1"/>
                      </a:lnTo>
                      <a:lnTo>
                        <a:pt x="6" y="5"/>
                      </a:lnTo>
                      <a:lnTo>
                        <a:pt x="1" y="11"/>
                      </a:lnTo>
                      <a:lnTo>
                        <a:pt x="0" y="14"/>
                      </a:lnTo>
                      <a:lnTo>
                        <a:pt x="0" y="17"/>
                      </a:lnTo>
                      <a:lnTo>
                        <a:pt x="0" y="17"/>
                      </a:lnTo>
                      <a:lnTo>
                        <a:pt x="0" y="21"/>
                      </a:lnTo>
                      <a:lnTo>
                        <a:pt x="1" y="24"/>
                      </a:lnTo>
                      <a:lnTo>
                        <a:pt x="6" y="30"/>
                      </a:lnTo>
                      <a:lnTo>
                        <a:pt x="11" y="34"/>
                      </a:lnTo>
                      <a:lnTo>
                        <a:pt x="15" y="35"/>
                      </a:lnTo>
                      <a:lnTo>
                        <a:pt x="18" y="35"/>
                      </a:lnTo>
                      <a:lnTo>
                        <a:pt x="18" y="35"/>
                      </a:lnTo>
                      <a:lnTo>
                        <a:pt x="21" y="35"/>
                      </a:lnTo>
                      <a:lnTo>
                        <a:pt x="25" y="34"/>
                      </a:lnTo>
                      <a:lnTo>
                        <a:pt x="30" y="30"/>
                      </a:lnTo>
                      <a:lnTo>
                        <a:pt x="35" y="24"/>
                      </a:lnTo>
                      <a:lnTo>
                        <a:pt x="36" y="21"/>
                      </a:lnTo>
                      <a:lnTo>
                        <a:pt x="36" y="17"/>
                      </a:lnTo>
                      <a:lnTo>
                        <a:pt x="36" y="17"/>
                      </a:lnTo>
                      <a:close/>
                    </a:path>
                  </a:pathLst>
                </a:custGeom>
                <a:grpFill/>
                <a:ln w="15875">
                  <a:solidFill>
                    <a:schemeClr val="bg1">
                      <a:lumMod val="75000"/>
                    </a:schemeClr>
                  </a:solidFill>
                  <a:prstDash val="solid"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9" name="Freeform 26"/>
                <p:cNvSpPr>
                  <a:spLocks/>
                </p:cNvSpPr>
                <p:nvPr/>
              </p:nvSpPr>
              <p:spPr bwMode="auto">
                <a:xfrm>
                  <a:off x="2320933" y="4969678"/>
                  <a:ext cx="217488" cy="69850"/>
                </a:xfrm>
                <a:custGeom>
                  <a:avLst/>
                  <a:gdLst>
                    <a:gd name="T0" fmla="*/ 89 w 274"/>
                    <a:gd name="T1" fmla="*/ 0 h 88"/>
                    <a:gd name="T2" fmla="*/ 49 w 274"/>
                    <a:gd name="T3" fmla="*/ 0 h 88"/>
                    <a:gd name="T4" fmla="*/ 0 w 274"/>
                    <a:gd name="T5" fmla="*/ 88 h 88"/>
                    <a:gd name="T6" fmla="*/ 137 w 274"/>
                    <a:gd name="T7" fmla="*/ 88 h 88"/>
                    <a:gd name="T8" fmla="*/ 274 w 274"/>
                    <a:gd name="T9" fmla="*/ 88 h 88"/>
                    <a:gd name="T10" fmla="*/ 225 w 274"/>
                    <a:gd name="T11" fmla="*/ 0 h 88"/>
                    <a:gd name="T12" fmla="*/ 185 w 274"/>
                    <a:gd name="T13" fmla="*/ 0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4" h="88">
                      <a:moveTo>
                        <a:pt x="89" y="0"/>
                      </a:moveTo>
                      <a:lnTo>
                        <a:pt x="49" y="0"/>
                      </a:lnTo>
                      <a:lnTo>
                        <a:pt x="0" y="88"/>
                      </a:lnTo>
                      <a:lnTo>
                        <a:pt x="137" y="88"/>
                      </a:lnTo>
                      <a:lnTo>
                        <a:pt x="274" y="88"/>
                      </a:lnTo>
                      <a:lnTo>
                        <a:pt x="225" y="0"/>
                      </a:lnTo>
                      <a:lnTo>
                        <a:pt x="185" y="0"/>
                      </a:lnTo>
                    </a:path>
                  </a:pathLst>
                </a:custGeom>
                <a:grpFill/>
                <a:ln w="15875">
                  <a:solidFill>
                    <a:schemeClr val="bg1">
                      <a:lumMod val="75000"/>
                    </a:schemeClr>
                  </a:solidFill>
                  <a:prstDash val="solid"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0" name="Freeform 25"/>
                <p:cNvSpPr>
                  <a:spLocks/>
                </p:cNvSpPr>
                <p:nvPr/>
              </p:nvSpPr>
              <p:spPr bwMode="auto">
                <a:xfrm>
                  <a:off x="2384433" y="4864903"/>
                  <a:ext cx="90488" cy="139700"/>
                </a:xfrm>
                <a:custGeom>
                  <a:avLst/>
                  <a:gdLst>
                    <a:gd name="T0" fmla="*/ 114 w 114"/>
                    <a:gd name="T1" fmla="*/ 61 h 176"/>
                    <a:gd name="T2" fmla="*/ 114 w 114"/>
                    <a:gd name="T3" fmla="*/ 61 h 176"/>
                    <a:gd name="T4" fmla="*/ 113 w 114"/>
                    <a:gd name="T5" fmla="*/ 49 h 176"/>
                    <a:gd name="T6" fmla="*/ 110 w 114"/>
                    <a:gd name="T7" fmla="*/ 37 h 176"/>
                    <a:gd name="T8" fmla="*/ 104 w 114"/>
                    <a:gd name="T9" fmla="*/ 27 h 176"/>
                    <a:gd name="T10" fmla="*/ 98 w 114"/>
                    <a:gd name="T11" fmla="*/ 17 h 176"/>
                    <a:gd name="T12" fmla="*/ 89 w 114"/>
                    <a:gd name="T13" fmla="*/ 11 h 176"/>
                    <a:gd name="T14" fmla="*/ 79 w 114"/>
                    <a:gd name="T15" fmla="*/ 4 h 176"/>
                    <a:gd name="T16" fmla="*/ 68 w 114"/>
                    <a:gd name="T17" fmla="*/ 1 h 176"/>
                    <a:gd name="T18" fmla="*/ 57 w 114"/>
                    <a:gd name="T19" fmla="*/ 0 h 176"/>
                    <a:gd name="T20" fmla="*/ 57 w 114"/>
                    <a:gd name="T21" fmla="*/ 0 h 176"/>
                    <a:gd name="T22" fmla="*/ 46 w 114"/>
                    <a:gd name="T23" fmla="*/ 1 h 176"/>
                    <a:gd name="T24" fmla="*/ 35 w 114"/>
                    <a:gd name="T25" fmla="*/ 4 h 176"/>
                    <a:gd name="T26" fmla="*/ 25 w 114"/>
                    <a:gd name="T27" fmla="*/ 11 h 176"/>
                    <a:gd name="T28" fmla="*/ 16 w 114"/>
                    <a:gd name="T29" fmla="*/ 17 h 176"/>
                    <a:gd name="T30" fmla="*/ 10 w 114"/>
                    <a:gd name="T31" fmla="*/ 27 h 176"/>
                    <a:gd name="T32" fmla="*/ 4 w 114"/>
                    <a:gd name="T33" fmla="*/ 37 h 176"/>
                    <a:gd name="T34" fmla="*/ 1 w 114"/>
                    <a:gd name="T35" fmla="*/ 49 h 176"/>
                    <a:gd name="T36" fmla="*/ 0 w 114"/>
                    <a:gd name="T37" fmla="*/ 61 h 176"/>
                    <a:gd name="T38" fmla="*/ 0 w 114"/>
                    <a:gd name="T39" fmla="*/ 61 h 176"/>
                    <a:gd name="T40" fmla="*/ 1 w 114"/>
                    <a:gd name="T41" fmla="*/ 70 h 176"/>
                    <a:gd name="T42" fmla="*/ 2 w 114"/>
                    <a:gd name="T43" fmla="*/ 79 h 176"/>
                    <a:gd name="T44" fmla="*/ 5 w 114"/>
                    <a:gd name="T45" fmla="*/ 89 h 176"/>
                    <a:gd name="T46" fmla="*/ 9 w 114"/>
                    <a:gd name="T47" fmla="*/ 98 h 176"/>
                    <a:gd name="T48" fmla="*/ 17 w 114"/>
                    <a:gd name="T49" fmla="*/ 117 h 176"/>
                    <a:gd name="T50" fmla="*/ 28 w 114"/>
                    <a:gd name="T51" fmla="*/ 135 h 176"/>
                    <a:gd name="T52" fmla="*/ 38 w 114"/>
                    <a:gd name="T53" fmla="*/ 152 h 176"/>
                    <a:gd name="T54" fmla="*/ 48 w 114"/>
                    <a:gd name="T55" fmla="*/ 164 h 176"/>
                    <a:gd name="T56" fmla="*/ 57 w 114"/>
                    <a:gd name="T57" fmla="*/ 176 h 176"/>
                    <a:gd name="T58" fmla="*/ 57 w 114"/>
                    <a:gd name="T59" fmla="*/ 176 h 176"/>
                    <a:gd name="T60" fmla="*/ 66 w 114"/>
                    <a:gd name="T61" fmla="*/ 164 h 176"/>
                    <a:gd name="T62" fmla="*/ 75 w 114"/>
                    <a:gd name="T63" fmla="*/ 152 h 176"/>
                    <a:gd name="T64" fmla="*/ 86 w 114"/>
                    <a:gd name="T65" fmla="*/ 135 h 176"/>
                    <a:gd name="T66" fmla="*/ 97 w 114"/>
                    <a:gd name="T67" fmla="*/ 117 h 176"/>
                    <a:gd name="T68" fmla="*/ 105 w 114"/>
                    <a:gd name="T69" fmla="*/ 98 h 176"/>
                    <a:gd name="T70" fmla="*/ 109 w 114"/>
                    <a:gd name="T71" fmla="*/ 89 h 176"/>
                    <a:gd name="T72" fmla="*/ 112 w 114"/>
                    <a:gd name="T73" fmla="*/ 79 h 176"/>
                    <a:gd name="T74" fmla="*/ 113 w 114"/>
                    <a:gd name="T75" fmla="*/ 70 h 176"/>
                    <a:gd name="T76" fmla="*/ 114 w 114"/>
                    <a:gd name="T77" fmla="*/ 61 h 176"/>
                    <a:gd name="T78" fmla="*/ 114 w 114"/>
                    <a:gd name="T79" fmla="*/ 61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114" h="176">
                      <a:moveTo>
                        <a:pt x="114" y="61"/>
                      </a:moveTo>
                      <a:lnTo>
                        <a:pt x="114" y="61"/>
                      </a:lnTo>
                      <a:lnTo>
                        <a:pt x="113" y="49"/>
                      </a:lnTo>
                      <a:lnTo>
                        <a:pt x="110" y="37"/>
                      </a:lnTo>
                      <a:lnTo>
                        <a:pt x="104" y="27"/>
                      </a:lnTo>
                      <a:lnTo>
                        <a:pt x="98" y="17"/>
                      </a:lnTo>
                      <a:lnTo>
                        <a:pt x="89" y="11"/>
                      </a:lnTo>
                      <a:lnTo>
                        <a:pt x="79" y="4"/>
                      </a:lnTo>
                      <a:lnTo>
                        <a:pt x="68" y="1"/>
                      </a:lnTo>
                      <a:lnTo>
                        <a:pt x="57" y="0"/>
                      </a:lnTo>
                      <a:lnTo>
                        <a:pt x="57" y="0"/>
                      </a:lnTo>
                      <a:lnTo>
                        <a:pt x="46" y="1"/>
                      </a:lnTo>
                      <a:lnTo>
                        <a:pt x="35" y="4"/>
                      </a:lnTo>
                      <a:lnTo>
                        <a:pt x="25" y="11"/>
                      </a:lnTo>
                      <a:lnTo>
                        <a:pt x="16" y="17"/>
                      </a:lnTo>
                      <a:lnTo>
                        <a:pt x="10" y="27"/>
                      </a:lnTo>
                      <a:lnTo>
                        <a:pt x="4" y="37"/>
                      </a:lnTo>
                      <a:lnTo>
                        <a:pt x="1" y="49"/>
                      </a:lnTo>
                      <a:lnTo>
                        <a:pt x="0" y="61"/>
                      </a:lnTo>
                      <a:lnTo>
                        <a:pt x="0" y="61"/>
                      </a:lnTo>
                      <a:lnTo>
                        <a:pt x="1" y="70"/>
                      </a:lnTo>
                      <a:lnTo>
                        <a:pt x="2" y="79"/>
                      </a:lnTo>
                      <a:lnTo>
                        <a:pt x="5" y="89"/>
                      </a:lnTo>
                      <a:lnTo>
                        <a:pt x="9" y="98"/>
                      </a:lnTo>
                      <a:lnTo>
                        <a:pt x="17" y="117"/>
                      </a:lnTo>
                      <a:lnTo>
                        <a:pt x="28" y="135"/>
                      </a:lnTo>
                      <a:lnTo>
                        <a:pt x="38" y="152"/>
                      </a:lnTo>
                      <a:lnTo>
                        <a:pt x="48" y="164"/>
                      </a:lnTo>
                      <a:lnTo>
                        <a:pt x="57" y="176"/>
                      </a:lnTo>
                      <a:lnTo>
                        <a:pt x="57" y="176"/>
                      </a:lnTo>
                      <a:lnTo>
                        <a:pt x="66" y="164"/>
                      </a:lnTo>
                      <a:lnTo>
                        <a:pt x="75" y="152"/>
                      </a:lnTo>
                      <a:lnTo>
                        <a:pt x="86" y="135"/>
                      </a:lnTo>
                      <a:lnTo>
                        <a:pt x="97" y="117"/>
                      </a:lnTo>
                      <a:lnTo>
                        <a:pt x="105" y="98"/>
                      </a:lnTo>
                      <a:lnTo>
                        <a:pt x="109" y="89"/>
                      </a:lnTo>
                      <a:lnTo>
                        <a:pt x="112" y="79"/>
                      </a:lnTo>
                      <a:lnTo>
                        <a:pt x="113" y="70"/>
                      </a:lnTo>
                      <a:lnTo>
                        <a:pt x="114" y="61"/>
                      </a:lnTo>
                      <a:lnTo>
                        <a:pt x="114" y="61"/>
                      </a:lnTo>
                      <a:close/>
                    </a:path>
                  </a:pathLst>
                </a:custGeom>
                <a:grpFill/>
                <a:ln w="15875">
                  <a:solidFill>
                    <a:schemeClr val="bg1">
                      <a:lumMod val="75000"/>
                    </a:schemeClr>
                  </a:solidFill>
                  <a:prstDash val="solid"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37" name="Freeform 54"/>
              <p:cNvSpPr>
                <a:spLocks noEditPoints="1"/>
              </p:cNvSpPr>
              <p:nvPr/>
            </p:nvSpPr>
            <p:spPr bwMode="auto">
              <a:xfrm>
                <a:off x="-8873745" y="4686688"/>
                <a:ext cx="234262" cy="195000"/>
              </a:xfrm>
              <a:custGeom>
                <a:avLst/>
                <a:gdLst>
                  <a:gd name="T0" fmla="*/ 72 w 179"/>
                  <a:gd name="T1" fmla="*/ 6 h 149"/>
                  <a:gd name="T2" fmla="*/ 107 w 179"/>
                  <a:gd name="T3" fmla="*/ 18 h 149"/>
                  <a:gd name="T4" fmla="*/ 107 w 179"/>
                  <a:gd name="T5" fmla="*/ 77 h 149"/>
                  <a:gd name="T6" fmla="*/ 95 w 179"/>
                  <a:gd name="T7" fmla="*/ 89 h 149"/>
                  <a:gd name="T8" fmla="*/ 107 w 179"/>
                  <a:gd name="T9" fmla="*/ 77 h 149"/>
                  <a:gd name="T10" fmla="*/ 119 w 179"/>
                  <a:gd name="T11" fmla="*/ 77 h 149"/>
                  <a:gd name="T12" fmla="*/ 131 w 179"/>
                  <a:gd name="T13" fmla="*/ 89 h 149"/>
                  <a:gd name="T14" fmla="*/ 95 w 179"/>
                  <a:gd name="T15" fmla="*/ 113 h 149"/>
                  <a:gd name="T16" fmla="*/ 107 w 179"/>
                  <a:gd name="T17" fmla="*/ 101 h 149"/>
                  <a:gd name="T18" fmla="*/ 95 w 179"/>
                  <a:gd name="T19" fmla="*/ 113 h 149"/>
                  <a:gd name="T20" fmla="*/ 119 w 179"/>
                  <a:gd name="T21" fmla="*/ 0 h 149"/>
                  <a:gd name="T22" fmla="*/ 131 w 179"/>
                  <a:gd name="T23" fmla="*/ 24 h 149"/>
                  <a:gd name="T24" fmla="*/ 155 w 179"/>
                  <a:gd name="T25" fmla="*/ 77 h 149"/>
                  <a:gd name="T26" fmla="*/ 143 w 179"/>
                  <a:gd name="T27" fmla="*/ 89 h 149"/>
                  <a:gd name="T28" fmla="*/ 155 w 179"/>
                  <a:gd name="T29" fmla="*/ 77 h 149"/>
                  <a:gd name="T30" fmla="*/ 95 w 179"/>
                  <a:gd name="T31" fmla="*/ 53 h 149"/>
                  <a:gd name="T32" fmla="*/ 107 w 179"/>
                  <a:gd name="T33" fmla="*/ 65 h 149"/>
                  <a:gd name="T34" fmla="*/ 131 w 179"/>
                  <a:gd name="T35" fmla="*/ 53 h 149"/>
                  <a:gd name="T36" fmla="*/ 119 w 179"/>
                  <a:gd name="T37" fmla="*/ 65 h 149"/>
                  <a:gd name="T38" fmla="*/ 131 w 179"/>
                  <a:gd name="T39" fmla="*/ 53 h 149"/>
                  <a:gd name="T40" fmla="*/ 143 w 179"/>
                  <a:gd name="T41" fmla="*/ 53 h 149"/>
                  <a:gd name="T42" fmla="*/ 155 w 179"/>
                  <a:gd name="T43" fmla="*/ 65 h 149"/>
                  <a:gd name="T44" fmla="*/ 36 w 179"/>
                  <a:gd name="T45" fmla="*/ 77 h 149"/>
                  <a:gd name="T46" fmla="*/ 24 w 179"/>
                  <a:gd name="T47" fmla="*/ 89 h 149"/>
                  <a:gd name="T48" fmla="*/ 36 w 179"/>
                  <a:gd name="T49" fmla="*/ 77 h 149"/>
                  <a:gd name="T50" fmla="*/ 48 w 179"/>
                  <a:gd name="T51" fmla="*/ 77 h 149"/>
                  <a:gd name="T52" fmla="*/ 60 w 179"/>
                  <a:gd name="T53" fmla="*/ 89 h 149"/>
                  <a:gd name="T54" fmla="*/ 143 w 179"/>
                  <a:gd name="T55" fmla="*/ 6 h 149"/>
                  <a:gd name="T56" fmla="*/ 167 w 179"/>
                  <a:gd name="T57" fmla="*/ 18 h 149"/>
                  <a:gd name="T58" fmla="*/ 12 w 179"/>
                  <a:gd name="T59" fmla="*/ 137 h 149"/>
                  <a:gd name="T60" fmla="*/ 36 w 179"/>
                  <a:gd name="T61" fmla="*/ 18 h 149"/>
                  <a:gd name="T62" fmla="*/ 0 w 179"/>
                  <a:gd name="T63" fmla="*/ 6 h 149"/>
                  <a:gd name="T64" fmla="*/ 179 w 179"/>
                  <a:gd name="T65" fmla="*/ 149 h 149"/>
                  <a:gd name="T66" fmla="*/ 143 w 179"/>
                  <a:gd name="T67" fmla="*/ 6 h 149"/>
                  <a:gd name="T68" fmla="*/ 48 w 179"/>
                  <a:gd name="T69" fmla="*/ 101 h 149"/>
                  <a:gd name="T70" fmla="*/ 60 w 179"/>
                  <a:gd name="T71" fmla="*/ 113 h 149"/>
                  <a:gd name="T72" fmla="*/ 24 w 179"/>
                  <a:gd name="T73" fmla="*/ 113 h 149"/>
                  <a:gd name="T74" fmla="*/ 36 w 179"/>
                  <a:gd name="T75" fmla="*/ 101 h 149"/>
                  <a:gd name="T76" fmla="*/ 24 w 179"/>
                  <a:gd name="T77" fmla="*/ 113 h 149"/>
                  <a:gd name="T78" fmla="*/ 72 w 179"/>
                  <a:gd name="T79" fmla="*/ 101 h 149"/>
                  <a:gd name="T80" fmla="*/ 83 w 179"/>
                  <a:gd name="T81" fmla="*/ 113 h 149"/>
                  <a:gd name="T82" fmla="*/ 83 w 179"/>
                  <a:gd name="T83" fmla="*/ 53 h 149"/>
                  <a:gd name="T84" fmla="*/ 72 w 179"/>
                  <a:gd name="T85" fmla="*/ 65 h 149"/>
                  <a:gd name="T86" fmla="*/ 83 w 179"/>
                  <a:gd name="T87" fmla="*/ 53 h 149"/>
                  <a:gd name="T88" fmla="*/ 48 w 179"/>
                  <a:gd name="T89" fmla="*/ 0 h 149"/>
                  <a:gd name="T90" fmla="*/ 60 w 179"/>
                  <a:gd name="T91" fmla="*/ 24 h 149"/>
                  <a:gd name="T92" fmla="*/ 83 w 179"/>
                  <a:gd name="T93" fmla="*/ 77 h 149"/>
                  <a:gd name="T94" fmla="*/ 72 w 179"/>
                  <a:gd name="T95" fmla="*/ 89 h 149"/>
                  <a:gd name="T96" fmla="*/ 83 w 179"/>
                  <a:gd name="T97" fmla="*/ 77 h 149"/>
                  <a:gd name="T98" fmla="*/ 119 w 179"/>
                  <a:gd name="T99" fmla="*/ 101 h 149"/>
                  <a:gd name="T100" fmla="*/ 131 w 179"/>
                  <a:gd name="T101" fmla="*/ 113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9" h="149">
                    <a:moveTo>
                      <a:pt x="107" y="6"/>
                    </a:moveTo>
                    <a:lnTo>
                      <a:pt x="72" y="6"/>
                    </a:lnTo>
                    <a:lnTo>
                      <a:pt x="72" y="18"/>
                    </a:lnTo>
                    <a:lnTo>
                      <a:pt x="107" y="18"/>
                    </a:lnTo>
                    <a:lnTo>
                      <a:pt x="107" y="6"/>
                    </a:lnTo>
                    <a:close/>
                    <a:moveTo>
                      <a:pt x="107" y="77"/>
                    </a:moveTo>
                    <a:lnTo>
                      <a:pt x="95" y="77"/>
                    </a:lnTo>
                    <a:lnTo>
                      <a:pt x="95" y="89"/>
                    </a:lnTo>
                    <a:lnTo>
                      <a:pt x="107" y="89"/>
                    </a:lnTo>
                    <a:lnTo>
                      <a:pt x="107" y="77"/>
                    </a:lnTo>
                    <a:close/>
                    <a:moveTo>
                      <a:pt x="131" y="77"/>
                    </a:moveTo>
                    <a:lnTo>
                      <a:pt x="119" y="77"/>
                    </a:lnTo>
                    <a:lnTo>
                      <a:pt x="119" y="89"/>
                    </a:lnTo>
                    <a:lnTo>
                      <a:pt x="131" y="89"/>
                    </a:lnTo>
                    <a:lnTo>
                      <a:pt x="131" y="77"/>
                    </a:lnTo>
                    <a:close/>
                    <a:moveTo>
                      <a:pt x="95" y="113"/>
                    </a:moveTo>
                    <a:lnTo>
                      <a:pt x="107" y="113"/>
                    </a:lnTo>
                    <a:lnTo>
                      <a:pt x="107" y="101"/>
                    </a:lnTo>
                    <a:lnTo>
                      <a:pt x="95" y="101"/>
                    </a:lnTo>
                    <a:lnTo>
                      <a:pt x="95" y="113"/>
                    </a:lnTo>
                    <a:close/>
                    <a:moveTo>
                      <a:pt x="131" y="0"/>
                    </a:moveTo>
                    <a:lnTo>
                      <a:pt x="119" y="0"/>
                    </a:lnTo>
                    <a:lnTo>
                      <a:pt x="119" y="24"/>
                    </a:lnTo>
                    <a:lnTo>
                      <a:pt x="131" y="24"/>
                    </a:lnTo>
                    <a:lnTo>
                      <a:pt x="131" y="0"/>
                    </a:lnTo>
                    <a:close/>
                    <a:moveTo>
                      <a:pt x="155" y="77"/>
                    </a:moveTo>
                    <a:lnTo>
                      <a:pt x="143" y="77"/>
                    </a:lnTo>
                    <a:lnTo>
                      <a:pt x="143" y="89"/>
                    </a:lnTo>
                    <a:lnTo>
                      <a:pt x="155" y="89"/>
                    </a:lnTo>
                    <a:lnTo>
                      <a:pt x="155" y="77"/>
                    </a:lnTo>
                    <a:close/>
                    <a:moveTo>
                      <a:pt x="107" y="53"/>
                    </a:moveTo>
                    <a:lnTo>
                      <a:pt x="95" y="53"/>
                    </a:lnTo>
                    <a:lnTo>
                      <a:pt x="95" y="65"/>
                    </a:lnTo>
                    <a:lnTo>
                      <a:pt x="107" y="65"/>
                    </a:lnTo>
                    <a:lnTo>
                      <a:pt x="107" y="53"/>
                    </a:lnTo>
                    <a:close/>
                    <a:moveTo>
                      <a:pt x="131" y="53"/>
                    </a:moveTo>
                    <a:lnTo>
                      <a:pt x="119" y="53"/>
                    </a:lnTo>
                    <a:lnTo>
                      <a:pt x="119" y="65"/>
                    </a:lnTo>
                    <a:lnTo>
                      <a:pt x="131" y="65"/>
                    </a:lnTo>
                    <a:lnTo>
                      <a:pt x="131" y="53"/>
                    </a:lnTo>
                    <a:close/>
                    <a:moveTo>
                      <a:pt x="155" y="53"/>
                    </a:moveTo>
                    <a:lnTo>
                      <a:pt x="143" y="53"/>
                    </a:lnTo>
                    <a:lnTo>
                      <a:pt x="143" y="65"/>
                    </a:lnTo>
                    <a:lnTo>
                      <a:pt x="155" y="65"/>
                    </a:lnTo>
                    <a:lnTo>
                      <a:pt x="155" y="53"/>
                    </a:lnTo>
                    <a:close/>
                    <a:moveTo>
                      <a:pt x="36" y="77"/>
                    </a:moveTo>
                    <a:lnTo>
                      <a:pt x="24" y="77"/>
                    </a:lnTo>
                    <a:lnTo>
                      <a:pt x="24" y="89"/>
                    </a:lnTo>
                    <a:lnTo>
                      <a:pt x="36" y="89"/>
                    </a:lnTo>
                    <a:lnTo>
                      <a:pt x="36" y="77"/>
                    </a:lnTo>
                    <a:close/>
                    <a:moveTo>
                      <a:pt x="60" y="77"/>
                    </a:moveTo>
                    <a:lnTo>
                      <a:pt x="48" y="77"/>
                    </a:lnTo>
                    <a:lnTo>
                      <a:pt x="48" y="89"/>
                    </a:lnTo>
                    <a:lnTo>
                      <a:pt x="60" y="89"/>
                    </a:lnTo>
                    <a:lnTo>
                      <a:pt x="60" y="77"/>
                    </a:lnTo>
                    <a:close/>
                    <a:moveTo>
                      <a:pt x="143" y="6"/>
                    </a:moveTo>
                    <a:lnTo>
                      <a:pt x="143" y="18"/>
                    </a:lnTo>
                    <a:lnTo>
                      <a:pt x="167" y="18"/>
                    </a:lnTo>
                    <a:lnTo>
                      <a:pt x="167" y="137"/>
                    </a:lnTo>
                    <a:lnTo>
                      <a:pt x="12" y="137"/>
                    </a:lnTo>
                    <a:lnTo>
                      <a:pt x="12" y="18"/>
                    </a:lnTo>
                    <a:lnTo>
                      <a:pt x="36" y="18"/>
                    </a:lnTo>
                    <a:lnTo>
                      <a:pt x="36" y="6"/>
                    </a:lnTo>
                    <a:lnTo>
                      <a:pt x="0" y="6"/>
                    </a:lnTo>
                    <a:lnTo>
                      <a:pt x="0" y="149"/>
                    </a:lnTo>
                    <a:lnTo>
                      <a:pt x="179" y="149"/>
                    </a:lnTo>
                    <a:lnTo>
                      <a:pt x="179" y="6"/>
                    </a:lnTo>
                    <a:lnTo>
                      <a:pt x="143" y="6"/>
                    </a:lnTo>
                    <a:close/>
                    <a:moveTo>
                      <a:pt x="60" y="101"/>
                    </a:moveTo>
                    <a:lnTo>
                      <a:pt x="48" y="101"/>
                    </a:lnTo>
                    <a:lnTo>
                      <a:pt x="48" y="113"/>
                    </a:lnTo>
                    <a:lnTo>
                      <a:pt x="60" y="113"/>
                    </a:lnTo>
                    <a:lnTo>
                      <a:pt x="60" y="101"/>
                    </a:lnTo>
                    <a:close/>
                    <a:moveTo>
                      <a:pt x="24" y="113"/>
                    </a:moveTo>
                    <a:lnTo>
                      <a:pt x="36" y="113"/>
                    </a:lnTo>
                    <a:lnTo>
                      <a:pt x="36" y="101"/>
                    </a:lnTo>
                    <a:lnTo>
                      <a:pt x="24" y="101"/>
                    </a:lnTo>
                    <a:lnTo>
                      <a:pt x="24" y="113"/>
                    </a:lnTo>
                    <a:close/>
                    <a:moveTo>
                      <a:pt x="83" y="101"/>
                    </a:moveTo>
                    <a:lnTo>
                      <a:pt x="72" y="101"/>
                    </a:lnTo>
                    <a:lnTo>
                      <a:pt x="72" y="113"/>
                    </a:lnTo>
                    <a:lnTo>
                      <a:pt x="83" y="113"/>
                    </a:lnTo>
                    <a:lnTo>
                      <a:pt x="83" y="101"/>
                    </a:lnTo>
                    <a:close/>
                    <a:moveTo>
                      <a:pt x="83" y="53"/>
                    </a:moveTo>
                    <a:lnTo>
                      <a:pt x="72" y="53"/>
                    </a:lnTo>
                    <a:lnTo>
                      <a:pt x="72" y="65"/>
                    </a:lnTo>
                    <a:lnTo>
                      <a:pt x="83" y="65"/>
                    </a:lnTo>
                    <a:lnTo>
                      <a:pt x="83" y="53"/>
                    </a:lnTo>
                    <a:close/>
                    <a:moveTo>
                      <a:pt x="60" y="0"/>
                    </a:moveTo>
                    <a:lnTo>
                      <a:pt x="48" y="0"/>
                    </a:lnTo>
                    <a:lnTo>
                      <a:pt x="48" y="24"/>
                    </a:lnTo>
                    <a:lnTo>
                      <a:pt x="60" y="24"/>
                    </a:lnTo>
                    <a:lnTo>
                      <a:pt x="60" y="0"/>
                    </a:lnTo>
                    <a:close/>
                    <a:moveTo>
                      <a:pt x="83" y="77"/>
                    </a:moveTo>
                    <a:lnTo>
                      <a:pt x="72" y="77"/>
                    </a:lnTo>
                    <a:lnTo>
                      <a:pt x="72" y="89"/>
                    </a:lnTo>
                    <a:lnTo>
                      <a:pt x="83" y="89"/>
                    </a:lnTo>
                    <a:lnTo>
                      <a:pt x="83" y="77"/>
                    </a:lnTo>
                    <a:close/>
                    <a:moveTo>
                      <a:pt x="131" y="101"/>
                    </a:moveTo>
                    <a:lnTo>
                      <a:pt x="119" y="101"/>
                    </a:lnTo>
                    <a:lnTo>
                      <a:pt x="119" y="113"/>
                    </a:lnTo>
                    <a:lnTo>
                      <a:pt x="131" y="113"/>
                    </a:lnTo>
                    <a:lnTo>
                      <a:pt x="131" y="101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1067745"/>
                <a:endParaRPr lang="ko-KR" altLang="en-US" sz="1400" dirty="0">
                  <a:ln>
                    <a:solidFill>
                      <a:prstClr val="white">
                        <a:lumMod val="95000"/>
                        <a:alpha val="0"/>
                      </a:prstClr>
                    </a:solidFill>
                  </a:ln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8" name="그룹 37"/>
              <p:cNvGrpSpPr/>
              <p:nvPr/>
            </p:nvGrpSpPr>
            <p:grpSpPr>
              <a:xfrm>
                <a:off x="-8892812" y="5330519"/>
                <a:ext cx="255572" cy="196704"/>
                <a:chOff x="8156822" y="3498651"/>
                <a:chExt cx="552804" cy="425473"/>
              </a:xfrm>
              <a:solidFill>
                <a:schemeClr val="bg1">
                  <a:lumMod val="75000"/>
                </a:schemeClr>
              </a:solidFill>
            </p:grpSpPr>
            <p:sp>
              <p:nvSpPr>
                <p:cNvPr id="70" name="Freeform 202"/>
                <p:cNvSpPr>
                  <a:spLocks/>
                </p:cNvSpPr>
                <p:nvPr/>
              </p:nvSpPr>
              <p:spPr bwMode="auto">
                <a:xfrm>
                  <a:off x="8523287" y="3886856"/>
                  <a:ext cx="86958" cy="34162"/>
                </a:xfrm>
                <a:custGeom>
                  <a:avLst/>
                  <a:gdLst>
                    <a:gd name="T0" fmla="*/ 56 w 56"/>
                    <a:gd name="T1" fmla="*/ 12 h 22"/>
                    <a:gd name="T2" fmla="*/ 56 w 56"/>
                    <a:gd name="T3" fmla="*/ 12 h 22"/>
                    <a:gd name="T4" fmla="*/ 54 w 56"/>
                    <a:gd name="T5" fmla="*/ 16 h 22"/>
                    <a:gd name="T6" fmla="*/ 52 w 56"/>
                    <a:gd name="T7" fmla="*/ 20 h 22"/>
                    <a:gd name="T8" fmla="*/ 48 w 56"/>
                    <a:gd name="T9" fmla="*/ 22 h 22"/>
                    <a:gd name="T10" fmla="*/ 44 w 56"/>
                    <a:gd name="T11" fmla="*/ 22 h 22"/>
                    <a:gd name="T12" fmla="*/ 12 w 56"/>
                    <a:gd name="T13" fmla="*/ 22 h 22"/>
                    <a:gd name="T14" fmla="*/ 12 w 56"/>
                    <a:gd name="T15" fmla="*/ 22 h 22"/>
                    <a:gd name="T16" fmla="*/ 8 w 56"/>
                    <a:gd name="T17" fmla="*/ 22 h 22"/>
                    <a:gd name="T18" fmla="*/ 4 w 56"/>
                    <a:gd name="T19" fmla="*/ 20 h 22"/>
                    <a:gd name="T20" fmla="*/ 2 w 56"/>
                    <a:gd name="T21" fmla="*/ 16 h 22"/>
                    <a:gd name="T22" fmla="*/ 0 w 56"/>
                    <a:gd name="T23" fmla="*/ 12 h 22"/>
                    <a:gd name="T24" fmla="*/ 0 w 56"/>
                    <a:gd name="T25" fmla="*/ 12 h 22"/>
                    <a:gd name="T26" fmla="*/ 2 w 56"/>
                    <a:gd name="T27" fmla="*/ 6 h 22"/>
                    <a:gd name="T28" fmla="*/ 4 w 56"/>
                    <a:gd name="T29" fmla="*/ 2 h 22"/>
                    <a:gd name="T30" fmla="*/ 8 w 56"/>
                    <a:gd name="T31" fmla="*/ 0 h 22"/>
                    <a:gd name="T32" fmla="*/ 12 w 56"/>
                    <a:gd name="T33" fmla="*/ 0 h 22"/>
                    <a:gd name="T34" fmla="*/ 44 w 56"/>
                    <a:gd name="T35" fmla="*/ 0 h 22"/>
                    <a:gd name="T36" fmla="*/ 44 w 56"/>
                    <a:gd name="T37" fmla="*/ 0 h 22"/>
                    <a:gd name="T38" fmla="*/ 48 w 56"/>
                    <a:gd name="T39" fmla="*/ 0 h 22"/>
                    <a:gd name="T40" fmla="*/ 52 w 56"/>
                    <a:gd name="T41" fmla="*/ 2 h 22"/>
                    <a:gd name="T42" fmla="*/ 54 w 56"/>
                    <a:gd name="T43" fmla="*/ 6 h 22"/>
                    <a:gd name="T44" fmla="*/ 56 w 56"/>
                    <a:gd name="T45" fmla="*/ 12 h 22"/>
                    <a:gd name="T46" fmla="*/ 56 w 56"/>
                    <a:gd name="T47" fmla="*/ 1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6" h="22">
                      <a:moveTo>
                        <a:pt x="56" y="12"/>
                      </a:moveTo>
                      <a:lnTo>
                        <a:pt x="56" y="12"/>
                      </a:lnTo>
                      <a:lnTo>
                        <a:pt x="54" y="16"/>
                      </a:lnTo>
                      <a:lnTo>
                        <a:pt x="52" y="20"/>
                      </a:lnTo>
                      <a:lnTo>
                        <a:pt x="48" y="22"/>
                      </a:lnTo>
                      <a:lnTo>
                        <a:pt x="44" y="22"/>
                      </a:lnTo>
                      <a:lnTo>
                        <a:pt x="12" y="22"/>
                      </a:lnTo>
                      <a:lnTo>
                        <a:pt x="12" y="22"/>
                      </a:lnTo>
                      <a:lnTo>
                        <a:pt x="8" y="22"/>
                      </a:lnTo>
                      <a:lnTo>
                        <a:pt x="4" y="20"/>
                      </a:lnTo>
                      <a:lnTo>
                        <a:pt x="2" y="16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8" y="0"/>
                      </a:lnTo>
                      <a:lnTo>
                        <a:pt x="12" y="0"/>
                      </a:lnTo>
                      <a:lnTo>
                        <a:pt x="44" y="0"/>
                      </a:lnTo>
                      <a:lnTo>
                        <a:pt x="44" y="0"/>
                      </a:lnTo>
                      <a:lnTo>
                        <a:pt x="48" y="0"/>
                      </a:lnTo>
                      <a:lnTo>
                        <a:pt x="52" y="2"/>
                      </a:lnTo>
                      <a:lnTo>
                        <a:pt x="54" y="6"/>
                      </a:lnTo>
                      <a:lnTo>
                        <a:pt x="56" y="12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1" name="Freeform 203"/>
                <p:cNvSpPr>
                  <a:spLocks/>
                </p:cNvSpPr>
                <p:nvPr/>
              </p:nvSpPr>
              <p:spPr bwMode="auto">
                <a:xfrm>
                  <a:off x="8523287" y="3837165"/>
                  <a:ext cx="86958" cy="37268"/>
                </a:xfrm>
                <a:custGeom>
                  <a:avLst/>
                  <a:gdLst>
                    <a:gd name="T0" fmla="*/ 56 w 56"/>
                    <a:gd name="T1" fmla="*/ 12 h 24"/>
                    <a:gd name="T2" fmla="*/ 56 w 56"/>
                    <a:gd name="T3" fmla="*/ 12 h 24"/>
                    <a:gd name="T4" fmla="*/ 54 w 56"/>
                    <a:gd name="T5" fmla="*/ 16 h 24"/>
                    <a:gd name="T6" fmla="*/ 52 w 56"/>
                    <a:gd name="T7" fmla="*/ 20 h 24"/>
                    <a:gd name="T8" fmla="*/ 48 w 56"/>
                    <a:gd name="T9" fmla="*/ 22 h 24"/>
                    <a:gd name="T10" fmla="*/ 44 w 56"/>
                    <a:gd name="T11" fmla="*/ 24 h 24"/>
                    <a:gd name="T12" fmla="*/ 12 w 56"/>
                    <a:gd name="T13" fmla="*/ 24 h 24"/>
                    <a:gd name="T14" fmla="*/ 12 w 56"/>
                    <a:gd name="T15" fmla="*/ 24 h 24"/>
                    <a:gd name="T16" fmla="*/ 8 w 56"/>
                    <a:gd name="T17" fmla="*/ 22 h 24"/>
                    <a:gd name="T18" fmla="*/ 4 w 56"/>
                    <a:gd name="T19" fmla="*/ 20 h 24"/>
                    <a:gd name="T20" fmla="*/ 2 w 56"/>
                    <a:gd name="T21" fmla="*/ 16 h 24"/>
                    <a:gd name="T22" fmla="*/ 0 w 56"/>
                    <a:gd name="T23" fmla="*/ 12 h 24"/>
                    <a:gd name="T24" fmla="*/ 0 w 56"/>
                    <a:gd name="T25" fmla="*/ 12 h 24"/>
                    <a:gd name="T26" fmla="*/ 2 w 56"/>
                    <a:gd name="T27" fmla="*/ 8 h 24"/>
                    <a:gd name="T28" fmla="*/ 4 w 56"/>
                    <a:gd name="T29" fmla="*/ 4 h 24"/>
                    <a:gd name="T30" fmla="*/ 8 w 56"/>
                    <a:gd name="T31" fmla="*/ 0 h 24"/>
                    <a:gd name="T32" fmla="*/ 12 w 56"/>
                    <a:gd name="T33" fmla="*/ 0 h 24"/>
                    <a:gd name="T34" fmla="*/ 44 w 56"/>
                    <a:gd name="T35" fmla="*/ 0 h 24"/>
                    <a:gd name="T36" fmla="*/ 44 w 56"/>
                    <a:gd name="T37" fmla="*/ 0 h 24"/>
                    <a:gd name="T38" fmla="*/ 48 w 56"/>
                    <a:gd name="T39" fmla="*/ 0 h 24"/>
                    <a:gd name="T40" fmla="*/ 52 w 56"/>
                    <a:gd name="T41" fmla="*/ 4 h 24"/>
                    <a:gd name="T42" fmla="*/ 54 w 56"/>
                    <a:gd name="T43" fmla="*/ 8 h 24"/>
                    <a:gd name="T44" fmla="*/ 56 w 56"/>
                    <a:gd name="T45" fmla="*/ 12 h 24"/>
                    <a:gd name="T46" fmla="*/ 56 w 56"/>
                    <a:gd name="T47" fmla="*/ 1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6" h="24">
                      <a:moveTo>
                        <a:pt x="56" y="12"/>
                      </a:moveTo>
                      <a:lnTo>
                        <a:pt x="56" y="12"/>
                      </a:lnTo>
                      <a:lnTo>
                        <a:pt x="54" y="16"/>
                      </a:lnTo>
                      <a:lnTo>
                        <a:pt x="52" y="20"/>
                      </a:lnTo>
                      <a:lnTo>
                        <a:pt x="48" y="22"/>
                      </a:lnTo>
                      <a:lnTo>
                        <a:pt x="44" y="24"/>
                      </a:lnTo>
                      <a:lnTo>
                        <a:pt x="12" y="24"/>
                      </a:lnTo>
                      <a:lnTo>
                        <a:pt x="12" y="24"/>
                      </a:lnTo>
                      <a:lnTo>
                        <a:pt x="8" y="22"/>
                      </a:lnTo>
                      <a:lnTo>
                        <a:pt x="4" y="20"/>
                      </a:lnTo>
                      <a:lnTo>
                        <a:pt x="2" y="16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8"/>
                      </a:lnTo>
                      <a:lnTo>
                        <a:pt x="4" y="4"/>
                      </a:lnTo>
                      <a:lnTo>
                        <a:pt x="8" y="0"/>
                      </a:lnTo>
                      <a:lnTo>
                        <a:pt x="12" y="0"/>
                      </a:lnTo>
                      <a:lnTo>
                        <a:pt x="44" y="0"/>
                      </a:lnTo>
                      <a:lnTo>
                        <a:pt x="44" y="0"/>
                      </a:lnTo>
                      <a:lnTo>
                        <a:pt x="48" y="0"/>
                      </a:lnTo>
                      <a:lnTo>
                        <a:pt x="52" y="4"/>
                      </a:lnTo>
                      <a:lnTo>
                        <a:pt x="54" y="8"/>
                      </a:lnTo>
                      <a:lnTo>
                        <a:pt x="56" y="12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" name="Freeform 204"/>
                <p:cNvSpPr>
                  <a:spLocks/>
                </p:cNvSpPr>
                <p:nvPr/>
              </p:nvSpPr>
              <p:spPr bwMode="auto">
                <a:xfrm>
                  <a:off x="8523287" y="3787476"/>
                  <a:ext cx="86958" cy="37268"/>
                </a:xfrm>
                <a:custGeom>
                  <a:avLst/>
                  <a:gdLst>
                    <a:gd name="T0" fmla="*/ 56 w 56"/>
                    <a:gd name="T1" fmla="*/ 12 h 24"/>
                    <a:gd name="T2" fmla="*/ 56 w 56"/>
                    <a:gd name="T3" fmla="*/ 12 h 24"/>
                    <a:gd name="T4" fmla="*/ 54 w 56"/>
                    <a:gd name="T5" fmla="*/ 16 h 24"/>
                    <a:gd name="T6" fmla="*/ 52 w 56"/>
                    <a:gd name="T7" fmla="*/ 20 h 24"/>
                    <a:gd name="T8" fmla="*/ 48 w 56"/>
                    <a:gd name="T9" fmla="*/ 24 h 24"/>
                    <a:gd name="T10" fmla="*/ 44 w 56"/>
                    <a:gd name="T11" fmla="*/ 24 h 24"/>
                    <a:gd name="T12" fmla="*/ 12 w 56"/>
                    <a:gd name="T13" fmla="*/ 24 h 24"/>
                    <a:gd name="T14" fmla="*/ 12 w 56"/>
                    <a:gd name="T15" fmla="*/ 24 h 24"/>
                    <a:gd name="T16" fmla="*/ 8 w 56"/>
                    <a:gd name="T17" fmla="*/ 24 h 24"/>
                    <a:gd name="T18" fmla="*/ 4 w 56"/>
                    <a:gd name="T19" fmla="*/ 20 h 24"/>
                    <a:gd name="T20" fmla="*/ 2 w 56"/>
                    <a:gd name="T21" fmla="*/ 16 h 24"/>
                    <a:gd name="T22" fmla="*/ 0 w 56"/>
                    <a:gd name="T23" fmla="*/ 12 h 24"/>
                    <a:gd name="T24" fmla="*/ 0 w 56"/>
                    <a:gd name="T25" fmla="*/ 12 h 24"/>
                    <a:gd name="T26" fmla="*/ 2 w 56"/>
                    <a:gd name="T27" fmla="*/ 8 h 24"/>
                    <a:gd name="T28" fmla="*/ 4 w 56"/>
                    <a:gd name="T29" fmla="*/ 4 h 24"/>
                    <a:gd name="T30" fmla="*/ 8 w 56"/>
                    <a:gd name="T31" fmla="*/ 2 h 24"/>
                    <a:gd name="T32" fmla="*/ 12 w 56"/>
                    <a:gd name="T33" fmla="*/ 0 h 24"/>
                    <a:gd name="T34" fmla="*/ 44 w 56"/>
                    <a:gd name="T35" fmla="*/ 0 h 24"/>
                    <a:gd name="T36" fmla="*/ 44 w 56"/>
                    <a:gd name="T37" fmla="*/ 0 h 24"/>
                    <a:gd name="T38" fmla="*/ 48 w 56"/>
                    <a:gd name="T39" fmla="*/ 2 h 24"/>
                    <a:gd name="T40" fmla="*/ 52 w 56"/>
                    <a:gd name="T41" fmla="*/ 4 h 24"/>
                    <a:gd name="T42" fmla="*/ 54 w 56"/>
                    <a:gd name="T43" fmla="*/ 8 h 24"/>
                    <a:gd name="T44" fmla="*/ 56 w 56"/>
                    <a:gd name="T45" fmla="*/ 12 h 24"/>
                    <a:gd name="T46" fmla="*/ 56 w 56"/>
                    <a:gd name="T47" fmla="*/ 1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6" h="24">
                      <a:moveTo>
                        <a:pt x="56" y="12"/>
                      </a:moveTo>
                      <a:lnTo>
                        <a:pt x="56" y="12"/>
                      </a:lnTo>
                      <a:lnTo>
                        <a:pt x="54" y="16"/>
                      </a:lnTo>
                      <a:lnTo>
                        <a:pt x="52" y="20"/>
                      </a:lnTo>
                      <a:lnTo>
                        <a:pt x="48" y="24"/>
                      </a:lnTo>
                      <a:lnTo>
                        <a:pt x="44" y="24"/>
                      </a:lnTo>
                      <a:lnTo>
                        <a:pt x="12" y="24"/>
                      </a:lnTo>
                      <a:lnTo>
                        <a:pt x="12" y="24"/>
                      </a:lnTo>
                      <a:lnTo>
                        <a:pt x="8" y="24"/>
                      </a:lnTo>
                      <a:lnTo>
                        <a:pt x="4" y="20"/>
                      </a:lnTo>
                      <a:lnTo>
                        <a:pt x="2" y="16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8"/>
                      </a:lnTo>
                      <a:lnTo>
                        <a:pt x="4" y="4"/>
                      </a:lnTo>
                      <a:lnTo>
                        <a:pt x="8" y="2"/>
                      </a:lnTo>
                      <a:lnTo>
                        <a:pt x="12" y="0"/>
                      </a:lnTo>
                      <a:lnTo>
                        <a:pt x="44" y="0"/>
                      </a:lnTo>
                      <a:lnTo>
                        <a:pt x="44" y="0"/>
                      </a:lnTo>
                      <a:lnTo>
                        <a:pt x="48" y="2"/>
                      </a:lnTo>
                      <a:lnTo>
                        <a:pt x="52" y="4"/>
                      </a:lnTo>
                      <a:lnTo>
                        <a:pt x="54" y="8"/>
                      </a:lnTo>
                      <a:lnTo>
                        <a:pt x="56" y="12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3" name="Freeform 205"/>
                <p:cNvSpPr>
                  <a:spLocks/>
                </p:cNvSpPr>
                <p:nvPr/>
              </p:nvSpPr>
              <p:spPr bwMode="auto">
                <a:xfrm>
                  <a:off x="8523287" y="3737786"/>
                  <a:ext cx="86958" cy="37268"/>
                </a:xfrm>
                <a:custGeom>
                  <a:avLst/>
                  <a:gdLst>
                    <a:gd name="T0" fmla="*/ 56 w 56"/>
                    <a:gd name="T1" fmla="*/ 12 h 24"/>
                    <a:gd name="T2" fmla="*/ 56 w 56"/>
                    <a:gd name="T3" fmla="*/ 12 h 24"/>
                    <a:gd name="T4" fmla="*/ 54 w 56"/>
                    <a:gd name="T5" fmla="*/ 18 h 24"/>
                    <a:gd name="T6" fmla="*/ 52 w 56"/>
                    <a:gd name="T7" fmla="*/ 22 h 24"/>
                    <a:gd name="T8" fmla="*/ 48 w 56"/>
                    <a:gd name="T9" fmla="*/ 24 h 24"/>
                    <a:gd name="T10" fmla="*/ 44 w 56"/>
                    <a:gd name="T11" fmla="*/ 24 h 24"/>
                    <a:gd name="T12" fmla="*/ 12 w 56"/>
                    <a:gd name="T13" fmla="*/ 24 h 24"/>
                    <a:gd name="T14" fmla="*/ 12 w 56"/>
                    <a:gd name="T15" fmla="*/ 24 h 24"/>
                    <a:gd name="T16" fmla="*/ 8 w 56"/>
                    <a:gd name="T17" fmla="*/ 24 h 24"/>
                    <a:gd name="T18" fmla="*/ 4 w 56"/>
                    <a:gd name="T19" fmla="*/ 22 h 24"/>
                    <a:gd name="T20" fmla="*/ 2 w 56"/>
                    <a:gd name="T21" fmla="*/ 18 h 24"/>
                    <a:gd name="T22" fmla="*/ 0 w 56"/>
                    <a:gd name="T23" fmla="*/ 12 h 24"/>
                    <a:gd name="T24" fmla="*/ 0 w 56"/>
                    <a:gd name="T25" fmla="*/ 12 h 24"/>
                    <a:gd name="T26" fmla="*/ 2 w 56"/>
                    <a:gd name="T27" fmla="*/ 8 h 24"/>
                    <a:gd name="T28" fmla="*/ 4 w 56"/>
                    <a:gd name="T29" fmla="*/ 4 h 24"/>
                    <a:gd name="T30" fmla="*/ 8 w 56"/>
                    <a:gd name="T31" fmla="*/ 2 h 24"/>
                    <a:gd name="T32" fmla="*/ 12 w 56"/>
                    <a:gd name="T33" fmla="*/ 0 h 24"/>
                    <a:gd name="T34" fmla="*/ 44 w 56"/>
                    <a:gd name="T35" fmla="*/ 0 h 24"/>
                    <a:gd name="T36" fmla="*/ 44 w 56"/>
                    <a:gd name="T37" fmla="*/ 0 h 24"/>
                    <a:gd name="T38" fmla="*/ 48 w 56"/>
                    <a:gd name="T39" fmla="*/ 2 h 24"/>
                    <a:gd name="T40" fmla="*/ 52 w 56"/>
                    <a:gd name="T41" fmla="*/ 4 h 24"/>
                    <a:gd name="T42" fmla="*/ 54 w 56"/>
                    <a:gd name="T43" fmla="*/ 8 h 24"/>
                    <a:gd name="T44" fmla="*/ 56 w 56"/>
                    <a:gd name="T45" fmla="*/ 12 h 24"/>
                    <a:gd name="T46" fmla="*/ 56 w 56"/>
                    <a:gd name="T47" fmla="*/ 1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6" h="24">
                      <a:moveTo>
                        <a:pt x="56" y="12"/>
                      </a:moveTo>
                      <a:lnTo>
                        <a:pt x="56" y="12"/>
                      </a:lnTo>
                      <a:lnTo>
                        <a:pt x="54" y="18"/>
                      </a:lnTo>
                      <a:lnTo>
                        <a:pt x="52" y="22"/>
                      </a:lnTo>
                      <a:lnTo>
                        <a:pt x="48" y="24"/>
                      </a:lnTo>
                      <a:lnTo>
                        <a:pt x="44" y="24"/>
                      </a:lnTo>
                      <a:lnTo>
                        <a:pt x="12" y="24"/>
                      </a:lnTo>
                      <a:lnTo>
                        <a:pt x="12" y="24"/>
                      </a:lnTo>
                      <a:lnTo>
                        <a:pt x="8" y="24"/>
                      </a:lnTo>
                      <a:lnTo>
                        <a:pt x="4" y="22"/>
                      </a:lnTo>
                      <a:lnTo>
                        <a:pt x="2" y="1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8"/>
                      </a:lnTo>
                      <a:lnTo>
                        <a:pt x="4" y="4"/>
                      </a:lnTo>
                      <a:lnTo>
                        <a:pt x="8" y="2"/>
                      </a:lnTo>
                      <a:lnTo>
                        <a:pt x="12" y="0"/>
                      </a:lnTo>
                      <a:lnTo>
                        <a:pt x="44" y="0"/>
                      </a:lnTo>
                      <a:lnTo>
                        <a:pt x="44" y="0"/>
                      </a:lnTo>
                      <a:lnTo>
                        <a:pt x="48" y="2"/>
                      </a:lnTo>
                      <a:lnTo>
                        <a:pt x="52" y="4"/>
                      </a:lnTo>
                      <a:lnTo>
                        <a:pt x="54" y="8"/>
                      </a:lnTo>
                      <a:lnTo>
                        <a:pt x="56" y="12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4" name="Freeform 206"/>
                <p:cNvSpPr>
                  <a:spLocks/>
                </p:cNvSpPr>
                <p:nvPr/>
              </p:nvSpPr>
              <p:spPr bwMode="auto">
                <a:xfrm>
                  <a:off x="8622668" y="3886856"/>
                  <a:ext cx="86958" cy="34162"/>
                </a:xfrm>
                <a:custGeom>
                  <a:avLst/>
                  <a:gdLst>
                    <a:gd name="T0" fmla="*/ 56 w 56"/>
                    <a:gd name="T1" fmla="*/ 12 h 22"/>
                    <a:gd name="T2" fmla="*/ 56 w 56"/>
                    <a:gd name="T3" fmla="*/ 12 h 22"/>
                    <a:gd name="T4" fmla="*/ 54 w 56"/>
                    <a:gd name="T5" fmla="*/ 16 h 22"/>
                    <a:gd name="T6" fmla="*/ 52 w 56"/>
                    <a:gd name="T7" fmla="*/ 20 h 22"/>
                    <a:gd name="T8" fmla="*/ 48 w 56"/>
                    <a:gd name="T9" fmla="*/ 22 h 22"/>
                    <a:gd name="T10" fmla="*/ 44 w 56"/>
                    <a:gd name="T11" fmla="*/ 22 h 22"/>
                    <a:gd name="T12" fmla="*/ 12 w 56"/>
                    <a:gd name="T13" fmla="*/ 22 h 22"/>
                    <a:gd name="T14" fmla="*/ 12 w 56"/>
                    <a:gd name="T15" fmla="*/ 22 h 22"/>
                    <a:gd name="T16" fmla="*/ 8 w 56"/>
                    <a:gd name="T17" fmla="*/ 22 h 22"/>
                    <a:gd name="T18" fmla="*/ 4 w 56"/>
                    <a:gd name="T19" fmla="*/ 20 h 22"/>
                    <a:gd name="T20" fmla="*/ 2 w 56"/>
                    <a:gd name="T21" fmla="*/ 16 h 22"/>
                    <a:gd name="T22" fmla="*/ 0 w 56"/>
                    <a:gd name="T23" fmla="*/ 12 h 22"/>
                    <a:gd name="T24" fmla="*/ 0 w 56"/>
                    <a:gd name="T25" fmla="*/ 12 h 22"/>
                    <a:gd name="T26" fmla="*/ 2 w 56"/>
                    <a:gd name="T27" fmla="*/ 6 h 22"/>
                    <a:gd name="T28" fmla="*/ 4 w 56"/>
                    <a:gd name="T29" fmla="*/ 2 h 22"/>
                    <a:gd name="T30" fmla="*/ 8 w 56"/>
                    <a:gd name="T31" fmla="*/ 0 h 22"/>
                    <a:gd name="T32" fmla="*/ 12 w 56"/>
                    <a:gd name="T33" fmla="*/ 0 h 22"/>
                    <a:gd name="T34" fmla="*/ 44 w 56"/>
                    <a:gd name="T35" fmla="*/ 0 h 22"/>
                    <a:gd name="T36" fmla="*/ 44 w 56"/>
                    <a:gd name="T37" fmla="*/ 0 h 22"/>
                    <a:gd name="T38" fmla="*/ 48 w 56"/>
                    <a:gd name="T39" fmla="*/ 0 h 22"/>
                    <a:gd name="T40" fmla="*/ 52 w 56"/>
                    <a:gd name="T41" fmla="*/ 2 h 22"/>
                    <a:gd name="T42" fmla="*/ 54 w 56"/>
                    <a:gd name="T43" fmla="*/ 6 h 22"/>
                    <a:gd name="T44" fmla="*/ 56 w 56"/>
                    <a:gd name="T45" fmla="*/ 12 h 22"/>
                    <a:gd name="T46" fmla="*/ 56 w 56"/>
                    <a:gd name="T47" fmla="*/ 1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6" h="22">
                      <a:moveTo>
                        <a:pt x="56" y="12"/>
                      </a:moveTo>
                      <a:lnTo>
                        <a:pt x="56" y="12"/>
                      </a:lnTo>
                      <a:lnTo>
                        <a:pt x="54" y="16"/>
                      </a:lnTo>
                      <a:lnTo>
                        <a:pt x="52" y="20"/>
                      </a:lnTo>
                      <a:lnTo>
                        <a:pt x="48" y="22"/>
                      </a:lnTo>
                      <a:lnTo>
                        <a:pt x="44" y="22"/>
                      </a:lnTo>
                      <a:lnTo>
                        <a:pt x="12" y="22"/>
                      </a:lnTo>
                      <a:lnTo>
                        <a:pt x="12" y="22"/>
                      </a:lnTo>
                      <a:lnTo>
                        <a:pt x="8" y="22"/>
                      </a:lnTo>
                      <a:lnTo>
                        <a:pt x="4" y="20"/>
                      </a:lnTo>
                      <a:lnTo>
                        <a:pt x="2" y="16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8" y="0"/>
                      </a:lnTo>
                      <a:lnTo>
                        <a:pt x="12" y="0"/>
                      </a:lnTo>
                      <a:lnTo>
                        <a:pt x="44" y="0"/>
                      </a:lnTo>
                      <a:lnTo>
                        <a:pt x="44" y="0"/>
                      </a:lnTo>
                      <a:lnTo>
                        <a:pt x="48" y="0"/>
                      </a:lnTo>
                      <a:lnTo>
                        <a:pt x="52" y="2"/>
                      </a:lnTo>
                      <a:lnTo>
                        <a:pt x="54" y="6"/>
                      </a:lnTo>
                      <a:lnTo>
                        <a:pt x="56" y="12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5" name="Freeform 208"/>
                <p:cNvSpPr>
                  <a:spLocks/>
                </p:cNvSpPr>
                <p:nvPr/>
              </p:nvSpPr>
              <p:spPr bwMode="auto">
                <a:xfrm>
                  <a:off x="8622668" y="3837165"/>
                  <a:ext cx="86958" cy="37268"/>
                </a:xfrm>
                <a:custGeom>
                  <a:avLst/>
                  <a:gdLst>
                    <a:gd name="T0" fmla="*/ 56 w 56"/>
                    <a:gd name="T1" fmla="*/ 12 h 24"/>
                    <a:gd name="T2" fmla="*/ 56 w 56"/>
                    <a:gd name="T3" fmla="*/ 12 h 24"/>
                    <a:gd name="T4" fmla="*/ 54 w 56"/>
                    <a:gd name="T5" fmla="*/ 16 h 24"/>
                    <a:gd name="T6" fmla="*/ 52 w 56"/>
                    <a:gd name="T7" fmla="*/ 20 h 24"/>
                    <a:gd name="T8" fmla="*/ 48 w 56"/>
                    <a:gd name="T9" fmla="*/ 22 h 24"/>
                    <a:gd name="T10" fmla="*/ 44 w 56"/>
                    <a:gd name="T11" fmla="*/ 24 h 24"/>
                    <a:gd name="T12" fmla="*/ 12 w 56"/>
                    <a:gd name="T13" fmla="*/ 24 h 24"/>
                    <a:gd name="T14" fmla="*/ 12 w 56"/>
                    <a:gd name="T15" fmla="*/ 24 h 24"/>
                    <a:gd name="T16" fmla="*/ 8 w 56"/>
                    <a:gd name="T17" fmla="*/ 22 h 24"/>
                    <a:gd name="T18" fmla="*/ 4 w 56"/>
                    <a:gd name="T19" fmla="*/ 20 h 24"/>
                    <a:gd name="T20" fmla="*/ 2 w 56"/>
                    <a:gd name="T21" fmla="*/ 16 h 24"/>
                    <a:gd name="T22" fmla="*/ 0 w 56"/>
                    <a:gd name="T23" fmla="*/ 12 h 24"/>
                    <a:gd name="T24" fmla="*/ 0 w 56"/>
                    <a:gd name="T25" fmla="*/ 12 h 24"/>
                    <a:gd name="T26" fmla="*/ 2 w 56"/>
                    <a:gd name="T27" fmla="*/ 8 h 24"/>
                    <a:gd name="T28" fmla="*/ 4 w 56"/>
                    <a:gd name="T29" fmla="*/ 4 h 24"/>
                    <a:gd name="T30" fmla="*/ 8 w 56"/>
                    <a:gd name="T31" fmla="*/ 0 h 24"/>
                    <a:gd name="T32" fmla="*/ 12 w 56"/>
                    <a:gd name="T33" fmla="*/ 0 h 24"/>
                    <a:gd name="T34" fmla="*/ 44 w 56"/>
                    <a:gd name="T35" fmla="*/ 0 h 24"/>
                    <a:gd name="T36" fmla="*/ 44 w 56"/>
                    <a:gd name="T37" fmla="*/ 0 h 24"/>
                    <a:gd name="T38" fmla="*/ 48 w 56"/>
                    <a:gd name="T39" fmla="*/ 0 h 24"/>
                    <a:gd name="T40" fmla="*/ 52 w 56"/>
                    <a:gd name="T41" fmla="*/ 4 h 24"/>
                    <a:gd name="T42" fmla="*/ 54 w 56"/>
                    <a:gd name="T43" fmla="*/ 8 h 24"/>
                    <a:gd name="T44" fmla="*/ 56 w 56"/>
                    <a:gd name="T45" fmla="*/ 12 h 24"/>
                    <a:gd name="T46" fmla="*/ 56 w 56"/>
                    <a:gd name="T47" fmla="*/ 1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6" h="24">
                      <a:moveTo>
                        <a:pt x="56" y="12"/>
                      </a:moveTo>
                      <a:lnTo>
                        <a:pt x="56" y="12"/>
                      </a:lnTo>
                      <a:lnTo>
                        <a:pt x="54" y="16"/>
                      </a:lnTo>
                      <a:lnTo>
                        <a:pt x="52" y="20"/>
                      </a:lnTo>
                      <a:lnTo>
                        <a:pt x="48" y="22"/>
                      </a:lnTo>
                      <a:lnTo>
                        <a:pt x="44" y="24"/>
                      </a:lnTo>
                      <a:lnTo>
                        <a:pt x="12" y="24"/>
                      </a:lnTo>
                      <a:lnTo>
                        <a:pt x="12" y="24"/>
                      </a:lnTo>
                      <a:lnTo>
                        <a:pt x="8" y="22"/>
                      </a:lnTo>
                      <a:lnTo>
                        <a:pt x="4" y="20"/>
                      </a:lnTo>
                      <a:lnTo>
                        <a:pt x="2" y="16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8"/>
                      </a:lnTo>
                      <a:lnTo>
                        <a:pt x="4" y="4"/>
                      </a:lnTo>
                      <a:lnTo>
                        <a:pt x="8" y="0"/>
                      </a:lnTo>
                      <a:lnTo>
                        <a:pt x="12" y="0"/>
                      </a:lnTo>
                      <a:lnTo>
                        <a:pt x="44" y="0"/>
                      </a:lnTo>
                      <a:lnTo>
                        <a:pt x="44" y="0"/>
                      </a:lnTo>
                      <a:lnTo>
                        <a:pt x="48" y="0"/>
                      </a:lnTo>
                      <a:lnTo>
                        <a:pt x="52" y="4"/>
                      </a:lnTo>
                      <a:lnTo>
                        <a:pt x="54" y="8"/>
                      </a:lnTo>
                      <a:lnTo>
                        <a:pt x="56" y="12"/>
                      </a:lnTo>
                      <a:lnTo>
                        <a:pt x="56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6" name="Freeform 209"/>
                <p:cNvSpPr>
                  <a:spLocks/>
                </p:cNvSpPr>
                <p:nvPr/>
              </p:nvSpPr>
              <p:spPr bwMode="auto">
                <a:xfrm>
                  <a:off x="8243780" y="3498651"/>
                  <a:ext cx="177021" cy="102486"/>
                </a:xfrm>
                <a:custGeom>
                  <a:avLst/>
                  <a:gdLst>
                    <a:gd name="T0" fmla="*/ 48 w 114"/>
                    <a:gd name="T1" fmla="*/ 66 h 66"/>
                    <a:gd name="T2" fmla="*/ 48 w 114"/>
                    <a:gd name="T3" fmla="*/ 66 h 66"/>
                    <a:gd name="T4" fmla="*/ 38 w 114"/>
                    <a:gd name="T5" fmla="*/ 64 h 66"/>
                    <a:gd name="T6" fmla="*/ 28 w 114"/>
                    <a:gd name="T7" fmla="*/ 60 h 66"/>
                    <a:gd name="T8" fmla="*/ 20 w 114"/>
                    <a:gd name="T9" fmla="*/ 54 h 66"/>
                    <a:gd name="T10" fmla="*/ 14 w 114"/>
                    <a:gd name="T11" fmla="*/ 44 h 66"/>
                    <a:gd name="T12" fmla="*/ 2 w 114"/>
                    <a:gd name="T13" fmla="*/ 22 h 66"/>
                    <a:gd name="T14" fmla="*/ 2 w 114"/>
                    <a:gd name="T15" fmla="*/ 22 h 66"/>
                    <a:gd name="T16" fmla="*/ 0 w 114"/>
                    <a:gd name="T17" fmla="*/ 14 h 66"/>
                    <a:gd name="T18" fmla="*/ 0 w 114"/>
                    <a:gd name="T19" fmla="*/ 6 h 66"/>
                    <a:gd name="T20" fmla="*/ 6 w 114"/>
                    <a:gd name="T21" fmla="*/ 2 h 66"/>
                    <a:gd name="T22" fmla="*/ 14 w 114"/>
                    <a:gd name="T23" fmla="*/ 0 h 66"/>
                    <a:gd name="T24" fmla="*/ 100 w 114"/>
                    <a:gd name="T25" fmla="*/ 0 h 66"/>
                    <a:gd name="T26" fmla="*/ 100 w 114"/>
                    <a:gd name="T27" fmla="*/ 0 h 66"/>
                    <a:gd name="T28" fmla="*/ 108 w 114"/>
                    <a:gd name="T29" fmla="*/ 2 h 66"/>
                    <a:gd name="T30" fmla="*/ 114 w 114"/>
                    <a:gd name="T31" fmla="*/ 6 h 66"/>
                    <a:gd name="T32" fmla="*/ 114 w 114"/>
                    <a:gd name="T33" fmla="*/ 14 h 66"/>
                    <a:gd name="T34" fmla="*/ 112 w 114"/>
                    <a:gd name="T35" fmla="*/ 22 h 66"/>
                    <a:gd name="T36" fmla="*/ 102 w 114"/>
                    <a:gd name="T37" fmla="*/ 44 h 66"/>
                    <a:gd name="T38" fmla="*/ 102 w 114"/>
                    <a:gd name="T39" fmla="*/ 44 h 66"/>
                    <a:gd name="T40" fmla="*/ 96 w 114"/>
                    <a:gd name="T41" fmla="*/ 52 h 66"/>
                    <a:gd name="T42" fmla="*/ 88 w 114"/>
                    <a:gd name="T43" fmla="*/ 60 h 66"/>
                    <a:gd name="T44" fmla="*/ 78 w 114"/>
                    <a:gd name="T45" fmla="*/ 64 h 66"/>
                    <a:gd name="T46" fmla="*/ 68 w 114"/>
                    <a:gd name="T47" fmla="*/ 66 h 66"/>
                    <a:gd name="T48" fmla="*/ 48 w 114"/>
                    <a:gd name="T49" fmla="*/ 66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14" h="66">
                      <a:moveTo>
                        <a:pt x="48" y="66"/>
                      </a:moveTo>
                      <a:lnTo>
                        <a:pt x="48" y="66"/>
                      </a:lnTo>
                      <a:lnTo>
                        <a:pt x="38" y="64"/>
                      </a:lnTo>
                      <a:lnTo>
                        <a:pt x="28" y="60"/>
                      </a:lnTo>
                      <a:lnTo>
                        <a:pt x="20" y="54"/>
                      </a:lnTo>
                      <a:lnTo>
                        <a:pt x="14" y="4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14"/>
                      </a:lnTo>
                      <a:lnTo>
                        <a:pt x="0" y="6"/>
                      </a:lnTo>
                      <a:lnTo>
                        <a:pt x="6" y="2"/>
                      </a:lnTo>
                      <a:lnTo>
                        <a:pt x="14" y="0"/>
                      </a:lnTo>
                      <a:lnTo>
                        <a:pt x="100" y="0"/>
                      </a:lnTo>
                      <a:lnTo>
                        <a:pt x="100" y="0"/>
                      </a:lnTo>
                      <a:lnTo>
                        <a:pt x="108" y="2"/>
                      </a:lnTo>
                      <a:lnTo>
                        <a:pt x="114" y="6"/>
                      </a:lnTo>
                      <a:lnTo>
                        <a:pt x="114" y="14"/>
                      </a:lnTo>
                      <a:lnTo>
                        <a:pt x="112" y="22"/>
                      </a:lnTo>
                      <a:lnTo>
                        <a:pt x="102" y="44"/>
                      </a:lnTo>
                      <a:lnTo>
                        <a:pt x="102" y="44"/>
                      </a:lnTo>
                      <a:lnTo>
                        <a:pt x="96" y="52"/>
                      </a:lnTo>
                      <a:lnTo>
                        <a:pt x="88" y="60"/>
                      </a:lnTo>
                      <a:lnTo>
                        <a:pt x="78" y="64"/>
                      </a:lnTo>
                      <a:lnTo>
                        <a:pt x="68" y="66"/>
                      </a:lnTo>
                      <a:lnTo>
                        <a:pt x="48" y="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7" name="Freeform 210"/>
                <p:cNvSpPr>
                  <a:spLocks noEditPoints="1"/>
                </p:cNvSpPr>
                <p:nvPr/>
              </p:nvSpPr>
              <p:spPr bwMode="auto">
                <a:xfrm>
                  <a:off x="8156822" y="3622877"/>
                  <a:ext cx="350938" cy="301247"/>
                </a:xfrm>
                <a:custGeom>
                  <a:avLst/>
                  <a:gdLst>
                    <a:gd name="T0" fmla="*/ 114 w 226"/>
                    <a:gd name="T1" fmla="*/ 98 h 194"/>
                    <a:gd name="T2" fmla="*/ 108 w 226"/>
                    <a:gd name="T3" fmla="*/ 98 h 194"/>
                    <a:gd name="T4" fmla="*/ 90 w 226"/>
                    <a:gd name="T5" fmla="*/ 112 h 194"/>
                    <a:gd name="T6" fmla="*/ 84 w 226"/>
                    <a:gd name="T7" fmla="*/ 138 h 194"/>
                    <a:gd name="T8" fmla="*/ 146 w 226"/>
                    <a:gd name="T9" fmla="*/ 112 h 194"/>
                    <a:gd name="T10" fmla="*/ 138 w 226"/>
                    <a:gd name="T11" fmla="*/ 138 h 194"/>
                    <a:gd name="T12" fmla="*/ 208 w 226"/>
                    <a:gd name="T13" fmla="*/ 88 h 194"/>
                    <a:gd name="T14" fmla="*/ 204 w 226"/>
                    <a:gd name="T15" fmla="*/ 76 h 194"/>
                    <a:gd name="T16" fmla="*/ 192 w 226"/>
                    <a:gd name="T17" fmla="*/ 54 h 194"/>
                    <a:gd name="T18" fmla="*/ 164 w 226"/>
                    <a:gd name="T19" fmla="*/ 18 h 194"/>
                    <a:gd name="T20" fmla="*/ 156 w 226"/>
                    <a:gd name="T21" fmla="*/ 10 h 194"/>
                    <a:gd name="T22" fmla="*/ 134 w 226"/>
                    <a:gd name="T23" fmla="*/ 0 h 194"/>
                    <a:gd name="T24" fmla="*/ 104 w 226"/>
                    <a:gd name="T25" fmla="*/ 0 h 194"/>
                    <a:gd name="T26" fmla="*/ 94 w 226"/>
                    <a:gd name="T27" fmla="*/ 0 h 194"/>
                    <a:gd name="T28" fmla="*/ 72 w 226"/>
                    <a:gd name="T29" fmla="*/ 10 h 194"/>
                    <a:gd name="T30" fmla="*/ 38 w 226"/>
                    <a:gd name="T31" fmla="*/ 38 h 194"/>
                    <a:gd name="T32" fmla="*/ 32 w 226"/>
                    <a:gd name="T33" fmla="*/ 46 h 194"/>
                    <a:gd name="T34" fmla="*/ 20 w 226"/>
                    <a:gd name="T35" fmla="*/ 68 h 194"/>
                    <a:gd name="T36" fmla="*/ 0 w 226"/>
                    <a:gd name="T37" fmla="*/ 170 h 194"/>
                    <a:gd name="T38" fmla="*/ 0 w 226"/>
                    <a:gd name="T39" fmla="*/ 180 h 194"/>
                    <a:gd name="T40" fmla="*/ 12 w 226"/>
                    <a:gd name="T41" fmla="*/ 192 h 194"/>
                    <a:gd name="T42" fmla="*/ 206 w 226"/>
                    <a:gd name="T43" fmla="*/ 194 h 194"/>
                    <a:gd name="T44" fmla="*/ 216 w 226"/>
                    <a:gd name="T45" fmla="*/ 192 h 194"/>
                    <a:gd name="T46" fmla="*/ 226 w 226"/>
                    <a:gd name="T47" fmla="*/ 180 h 194"/>
                    <a:gd name="T48" fmla="*/ 224 w 226"/>
                    <a:gd name="T49" fmla="*/ 170 h 194"/>
                    <a:gd name="T50" fmla="*/ 162 w 226"/>
                    <a:gd name="T51" fmla="*/ 112 h 194"/>
                    <a:gd name="T52" fmla="*/ 128 w 226"/>
                    <a:gd name="T53" fmla="*/ 164 h 194"/>
                    <a:gd name="T54" fmla="*/ 106 w 226"/>
                    <a:gd name="T55" fmla="*/ 112 h 194"/>
                    <a:gd name="T56" fmla="*/ 74 w 226"/>
                    <a:gd name="T57" fmla="*/ 164 h 194"/>
                    <a:gd name="T58" fmla="*/ 46 w 226"/>
                    <a:gd name="T59" fmla="*/ 112 h 194"/>
                    <a:gd name="T60" fmla="*/ 56 w 226"/>
                    <a:gd name="T61" fmla="*/ 98 h 194"/>
                    <a:gd name="T62" fmla="*/ 66 w 226"/>
                    <a:gd name="T63" fmla="*/ 66 h 194"/>
                    <a:gd name="T64" fmla="*/ 94 w 226"/>
                    <a:gd name="T65" fmla="*/ 98 h 194"/>
                    <a:gd name="T66" fmla="*/ 122 w 226"/>
                    <a:gd name="T67" fmla="*/ 66 h 194"/>
                    <a:gd name="T68" fmla="*/ 148 w 226"/>
                    <a:gd name="T69" fmla="*/ 98 h 194"/>
                    <a:gd name="T70" fmla="*/ 174 w 226"/>
                    <a:gd name="T71" fmla="*/ 66 h 194"/>
                    <a:gd name="T72" fmla="*/ 178 w 226"/>
                    <a:gd name="T73" fmla="*/ 98 h 1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26" h="194">
                      <a:moveTo>
                        <a:pt x="108" y="98"/>
                      </a:moveTo>
                      <a:lnTo>
                        <a:pt x="114" y="98"/>
                      </a:lnTo>
                      <a:lnTo>
                        <a:pt x="110" y="88"/>
                      </a:lnTo>
                      <a:lnTo>
                        <a:pt x="108" y="98"/>
                      </a:lnTo>
                      <a:close/>
                      <a:moveTo>
                        <a:pt x="84" y="138"/>
                      </a:moveTo>
                      <a:lnTo>
                        <a:pt x="90" y="112"/>
                      </a:lnTo>
                      <a:lnTo>
                        <a:pt x="76" y="112"/>
                      </a:lnTo>
                      <a:lnTo>
                        <a:pt x="84" y="138"/>
                      </a:lnTo>
                      <a:close/>
                      <a:moveTo>
                        <a:pt x="138" y="138"/>
                      </a:moveTo>
                      <a:lnTo>
                        <a:pt x="146" y="112"/>
                      </a:lnTo>
                      <a:lnTo>
                        <a:pt x="132" y="112"/>
                      </a:lnTo>
                      <a:lnTo>
                        <a:pt x="138" y="138"/>
                      </a:lnTo>
                      <a:close/>
                      <a:moveTo>
                        <a:pt x="224" y="170"/>
                      </a:moveTo>
                      <a:lnTo>
                        <a:pt x="208" y="88"/>
                      </a:lnTo>
                      <a:lnTo>
                        <a:pt x="208" y="88"/>
                      </a:lnTo>
                      <a:lnTo>
                        <a:pt x="204" y="76"/>
                      </a:lnTo>
                      <a:lnTo>
                        <a:pt x="200" y="64"/>
                      </a:lnTo>
                      <a:lnTo>
                        <a:pt x="192" y="54"/>
                      </a:lnTo>
                      <a:lnTo>
                        <a:pt x="186" y="44"/>
                      </a:lnTo>
                      <a:lnTo>
                        <a:pt x="164" y="18"/>
                      </a:lnTo>
                      <a:lnTo>
                        <a:pt x="164" y="18"/>
                      </a:lnTo>
                      <a:lnTo>
                        <a:pt x="156" y="10"/>
                      </a:lnTo>
                      <a:lnTo>
                        <a:pt x="146" y="4"/>
                      </a:lnTo>
                      <a:lnTo>
                        <a:pt x="134" y="0"/>
                      </a:lnTo>
                      <a:lnTo>
                        <a:pt x="124" y="0"/>
                      </a:lnTo>
                      <a:lnTo>
                        <a:pt x="104" y="0"/>
                      </a:lnTo>
                      <a:lnTo>
                        <a:pt x="104" y="0"/>
                      </a:lnTo>
                      <a:lnTo>
                        <a:pt x="94" y="0"/>
                      </a:lnTo>
                      <a:lnTo>
                        <a:pt x="82" y="4"/>
                      </a:lnTo>
                      <a:lnTo>
                        <a:pt x="72" y="10"/>
                      </a:lnTo>
                      <a:lnTo>
                        <a:pt x="62" y="16"/>
                      </a:lnTo>
                      <a:lnTo>
                        <a:pt x="38" y="38"/>
                      </a:lnTo>
                      <a:lnTo>
                        <a:pt x="38" y="38"/>
                      </a:lnTo>
                      <a:lnTo>
                        <a:pt x="32" y="46"/>
                      </a:lnTo>
                      <a:lnTo>
                        <a:pt x="24" y="58"/>
                      </a:lnTo>
                      <a:lnTo>
                        <a:pt x="20" y="68"/>
                      </a:lnTo>
                      <a:lnTo>
                        <a:pt x="16" y="80"/>
                      </a:lnTo>
                      <a:lnTo>
                        <a:pt x="0" y="170"/>
                      </a:lnTo>
                      <a:lnTo>
                        <a:pt x="0" y="170"/>
                      </a:lnTo>
                      <a:lnTo>
                        <a:pt x="0" y="180"/>
                      </a:lnTo>
                      <a:lnTo>
                        <a:pt x="4" y="188"/>
                      </a:lnTo>
                      <a:lnTo>
                        <a:pt x="12" y="192"/>
                      </a:lnTo>
                      <a:lnTo>
                        <a:pt x="20" y="194"/>
                      </a:lnTo>
                      <a:lnTo>
                        <a:pt x="206" y="194"/>
                      </a:lnTo>
                      <a:lnTo>
                        <a:pt x="206" y="194"/>
                      </a:lnTo>
                      <a:lnTo>
                        <a:pt x="216" y="192"/>
                      </a:lnTo>
                      <a:lnTo>
                        <a:pt x="222" y="188"/>
                      </a:lnTo>
                      <a:lnTo>
                        <a:pt x="226" y="180"/>
                      </a:lnTo>
                      <a:lnTo>
                        <a:pt x="224" y="170"/>
                      </a:lnTo>
                      <a:lnTo>
                        <a:pt x="224" y="170"/>
                      </a:lnTo>
                      <a:close/>
                      <a:moveTo>
                        <a:pt x="178" y="112"/>
                      </a:moveTo>
                      <a:lnTo>
                        <a:pt x="162" y="112"/>
                      </a:lnTo>
                      <a:lnTo>
                        <a:pt x="150" y="164"/>
                      </a:lnTo>
                      <a:lnTo>
                        <a:pt x="128" y="164"/>
                      </a:lnTo>
                      <a:lnTo>
                        <a:pt x="116" y="112"/>
                      </a:lnTo>
                      <a:lnTo>
                        <a:pt x="106" y="112"/>
                      </a:lnTo>
                      <a:lnTo>
                        <a:pt x="94" y="164"/>
                      </a:lnTo>
                      <a:lnTo>
                        <a:pt x="74" y="164"/>
                      </a:lnTo>
                      <a:lnTo>
                        <a:pt x="60" y="112"/>
                      </a:lnTo>
                      <a:lnTo>
                        <a:pt x="46" y="112"/>
                      </a:lnTo>
                      <a:lnTo>
                        <a:pt x="46" y="98"/>
                      </a:lnTo>
                      <a:lnTo>
                        <a:pt x="56" y="98"/>
                      </a:lnTo>
                      <a:lnTo>
                        <a:pt x="50" y="66"/>
                      </a:lnTo>
                      <a:lnTo>
                        <a:pt x="66" y="66"/>
                      </a:lnTo>
                      <a:lnTo>
                        <a:pt x="74" y="98"/>
                      </a:lnTo>
                      <a:lnTo>
                        <a:pt x="94" y="98"/>
                      </a:lnTo>
                      <a:lnTo>
                        <a:pt x="100" y="66"/>
                      </a:lnTo>
                      <a:lnTo>
                        <a:pt x="122" y="66"/>
                      </a:lnTo>
                      <a:lnTo>
                        <a:pt x="130" y="98"/>
                      </a:lnTo>
                      <a:lnTo>
                        <a:pt x="148" y="98"/>
                      </a:lnTo>
                      <a:lnTo>
                        <a:pt x="156" y="66"/>
                      </a:lnTo>
                      <a:lnTo>
                        <a:pt x="174" y="66"/>
                      </a:lnTo>
                      <a:lnTo>
                        <a:pt x="166" y="98"/>
                      </a:lnTo>
                      <a:lnTo>
                        <a:pt x="178" y="98"/>
                      </a:lnTo>
                      <a:lnTo>
                        <a:pt x="178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9" name="그룹 38"/>
              <p:cNvGrpSpPr/>
              <p:nvPr/>
            </p:nvGrpSpPr>
            <p:grpSpPr>
              <a:xfrm>
                <a:off x="-8864725" y="6618648"/>
                <a:ext cx="210705" cy="199183"/>
                <a:chOff x="2517776" y="4784726"/>
                <a:chExt cx="231775" cy="265112"/>
              </a:xfrm>
              <a:solidFill>
                <a:schemeClr val="bg1">
                  <a:lumMod val="75000"/>
                </a:schemeClr>
              </a:solidFill>
            </p:grpSpPr>
            <p:sp>
              <p:nvSpPr>
                <p:cNvPr id="61" name="Freeform 901"/>
                <p:cNvSpPr>
                  <a:spLocks/>
                </p:cNvSpPr>
                <p:nvPr/>
              </p:nvSpPr>
              <p:spPr bwMode="auto">
                <a:xfrm>
                  <a:off x="2557464" y="4811713"/>
                  <a:ext cx="31750" cy="87313"/>
                </a:xfrm>
                <a:custGeom>
                  <a:avLst/>
                  <a:gdLst>
                    <a:gd name="T0" fmla="*/ 20 w 20"/>
                    <a:gd name="T1" fmla="*/ 47 h 55"/>
                    <a:gd name="T2" fmla="*/ 0 w 20"/>
                    <a:gd name="T3" fmla="*/ 55 h 55"/>
                    <a:gd name="T4" fmla="*/ 0 w 20"/>
                    <a:gd name="T5" fmla="*/ 0 h 55"/>
                    <a:gd name="T6" fmla="*/ 20 w 20"/>
                    <a:gd name="T7" fmla="*/ 0 h 55"/>
                    <a:gd name="T8" fmla="*/ 20 w 20"/>
                    <a:gd name="T9" fmla="*/ 47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55">
                      <a:moveTo>
                        <a:pt x="20" y="47"/>
                      </a:moveTo>
                      <a:lnTo>
                        <a:pt x="0" y="55"/>
                      </a:lnTo>
                      <a:lnTo>
                        <a:pt x="0" y="0"/>
                      </a:lnTo>
                      <a:lnTo>
                        <a:pt x="20" y="0"/>
                      </a:lnTo>
                      <a:lnTo>
                        <a:pt x="20" y="4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2" name="Freeform 902"/>
                <p:cNvSpPr>
                  <a:spLocks/>
                </p:cNvSpPr>
                <p:nvPr/>
              </p:nvSpPr>
              <p:spPr bwMode="auto">
                <a:xfrm>
                  <a:off x="2557464" y="4811713"/>
                  <a:ext cx="31750" cy="87313"/>
                </a:xfrm>
                <a:custGeom>
                  <a:avLst/>
                  <a:gdLst>
                    <a:gd name="T0" fmla="*/ 20 w 20"/>
                    <a:gd name="T1" fmla="*/ 47 h 55"/>
                    <a:gd name="T2" fmla="*/ 0 w 20"/>
                    <a:gd name="T3" fmla="*/ 55 h 55"/>
                    <a:gd name="T4" fmla="*/ 0 w 20"/>
                    <a:gd name="T5" fmla="*/ 0 h 55"/>
                    <a:gd name="T6" fmla="*/ 20 w 20"/>
                    <a:gd name="T7" fmla="*/ 0 h 55"/>
                    <a:gd name="T8" fmla="*/ 20 w 20"/>
                    <a:gd name="T9" fmla="*/ 47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55">
                      <a:moveTo>
                        <a:pt x="20" y="47"/>
                      </a:moveTo>
                      <a:lnTo>
                        <a:pt x="0" y="55"/>
                      </a:lnTo>
                      <a:lnTo>
                        <a:pt x="0" y="0"/>
                      </a:lnTo>
                      <a:lnTo>
                        <a:pt x="20" y="0"/>
                      </a:lnTo>
                      <a:lnTo>
                        <a:pt x="20" y="47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3" name="Freeform 903"/>
                <p:cNvSpPr>
                  <a:spLocks/>
                </p:cNvSpPr>
                <p:nvPr/>
              </p:nvSpPr>
              <p:spPr bwMode="auto">
                <a:xfrm>
                  <a:off x="2646364" y="4811713"/>
                  <a:ext cx="31750" cy="87313"/>
                </a:xfrm>
                <a:custGeom>
                  <a:avLst/>
                  <a:gdLst>
                    <a:gd name="T0" fmla="*/ 20 w 20"/>
                    <a:gd name="T1" fmla="*/ 47 h 55"/>
                    <a:gd name="T2" fmla="*/ 0 w 20"/>
                    <a:gd name="T3" fmla="*/ 55 h 55"/>
                    <a:gd name="T4" fmla="*/ 0 w 20"/>
                    <a:gd name="T5" fmla="*/ 0 h 55"/>
                    <a:gd name="T6" fmla="*/ 20 w 20"/>
                    <a:gd name="T7" fmla="*/ 0 h 55"/>
                    <a:gd name="T8" fmla="*/ 20 w 20"/>
                    <a:gd name="T9" fmla="*/ 47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55">
                      <a:moveTo>
                        <a:pt x="20" y="47"/>
                      </a:moveTo>
                      <a:lnTo>
                        <a:pt x="0" y="55"/>
                      </a:lnTo>
                      <a:lnTo>
                        <a:pt x="0" y="0"/>
                      </a:lnTo>
                      <a:lnTo>
                        <a:pt x="20" y="0"/>
                      </a:lnTo>
                      <a:lnTo>
                        <a:pt x="20" y="4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4" name="Freeform 904"/>
                <p:cNvSpPr>
                  <a:spLocks/>
                </p:cNvSpPr>
                <p:nvPr/>
              </p:nvSpPr>
              <p:spPr bwMode="auto">
                <a:xfrm>
                  <a:off x="2646364" y="4811713"/>
                  <a:ext cx="31750" cy="87313"/>
                </a:xfrm>
                <a:custGeom>
                  <a:avLst/>
                  <a:gdLst>
                    <a:gd name="T0" fmla="*/ 20 w 20"/>
                    <a:gd name="T1" fmla="*/ 47 h 55"/>
                    <a:gd name="T2" fmla="*/ 0 w 20"/>
                    <a:gd name="T3" fmla="*/ 55 h 55"/>
                    <a:gd name="T4" fmla="*/ 0 w 20"/>
                    <a:gd name="T5" fmla="*/ 0 h 55"/>
                    <a:gd name="T6" fmla="*/ 20 w 20"/>
                    <a:gd name="T7" fmla="*/ 0 h 55"/>
                    <a:gd name="T8" fmla="*/ 20 w 20"/>
                    <a:gd name="T9" fmla="*/ 47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55">
                      <a:moveTo>
                        <a:pt x="20" y="47"/>
                      </a:moveTo>
                      <a:lnTo>
                        <a:pt x="0" y="55"/>
                      </a:lnTo>
                      <a:lnTo>
                        <a:pt x="0" y="0"/>
                      </a:lnTo>
                      <a:lnTo>
                        <a:pt x="20" y="0"/>
                      </a:lnTo>
                      <a:lnTo>
                        <a:pt x="20" y="47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5" name="Rectangle 905"/>
                <p:cNvSpPr>
                  <a:spLocks noChangeArrowheads="1"/>
                </p:cNvSpPr>
                <p:nvPr/>
              </p:nvSpPr>
              <p:spPr bwMode="auto">
                <a:xfrm>
                  <a:off x="2517776" y="4970463"/>
                  <a:ext cx="231775" cy="793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6" name="Freeform 906"/>
                <p:cNvSpPr>
                  <a:spLocks/>
                </p:cNvSpPr>
                <p:nvPr/>
              </p:nvSpPr>
              <p:spPr bwMode="auto">
                <a:xfrm>
                  <a:off x="2517776" y="4891088"/>
                  <a:ext cx="231775" cy="66675"/>
                </a:xfrm>
                <a:custGeom>
                  <a:avLst/>
                  <a:gdLst>
                    <a:gd name="T0" fmla="*/ 109 w 146"/>
                    <a:gd name="T1" fmla="*/ 0 h 42"/>
                    <a:gd name="T2" fmla="*/ 58 w 146"/>
                    <a:gd name="T3" fmla="*/ 20 h 42"/>
                    <a:gd name="T4" fmla="*/ 52 w 146"/>
                    <a:gd name="T5" fmla="*/ 0 h 42"/>
                    <a:gd name="T6" fmla="*/ 0 w 146"/>
                    <a:gd name="T7" fmla="*/ 20 h 42"/>
                    <a:gd name="T8" fmla="*/ 0 w 146"/>
                    <a:gd name="T9" fmla="*/ 42 h 42"/>
                    <a:gd name="T10" fmla="*/ 146 w 146"/>
                    <a:gd name="T11" fmla="*/ 42 h 42"/>
                    <a:gd name="T12" fmla="*/ 146 w 146"/>
                    <a:gd name="T13" fmla="*/ 20 h 42"/>
                    <a:gd name="T14" fmla="*/ 112 w 146"/>
                    <a:gd name="T15" fmla="*/ 20 h 42"/>
                    <a:gd name="T16" fmla="*/ 109 w 146"/>
                    <a:gd name="T17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6" h="42">
                      <a:moveTo>
                        <a:pt x="109" y="0"/>
                      </a:moveTo>
                      <a:lnTo>
                        <a:pt x="58" y="20"/>
                      </a:lnTo>
                      <a:lnTo>
                        <a:pt x="52" y="0"/>
                      </a:lnTo>
                      <a:lnTo>
                        <a:pt x="0" y="20"/>
                      </a:lnTo>
                      <a:lnTo>
                        <a:pt x="0" y="42"/>
                      </a:lnTo>
                      <a:lnTo>
                        <a:pt x="146" y="42"/>
                      </a:lnTo>
                      <a:lnTo>
                        <a:pt x="146" y="20"/>
                      </a:lnTo>
                      <a:lnTo>
                        <a:pt x="112" y="20"/>
                      </a:lnTo>
                      <a:lnTo>
                        <a:pt x="10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7" name="Freeform 907"/>
                <p:cNvSpPr>
                  <a:spLocks/>
                </p:cNvSpPr>
                <p:nvPr/>
              </p:nvSpPr>
              <p:spPr bwMode="auto">
                <a:xfrm>
                  <a:off x="2517776" y="4891088"/>
                  <a:ext cx="231775" cy="66675"/>
                </a:xfrm>
                <a:custGeom>
                  <a:avLst/>
                  <a:gdLst>
                    <a:gd name="T0" fmla="*/ 109 w 146"/>
                    <a:gd name="T1" fmla="*/ 0 h 42"/>
                    <a:gd name="T2" fmla="*/ 58 w 146"/>
                    <a:gd name="T3" fmla="*/ 20 h 42"/>
                    <a:gd name="T4" fmla="*/ 52 w 146"/>
                    <a:gd name="T5" fmla="*/ 0 h 42"/>
                    <a:gd name="T6" fmla="*/ 0 w 146"/>
                    <a:gd name="T7" fmla="*/ 20 h 42"/>
                    <a:gd name="T8" fmla="*/ 0 w 146"/>
                    <a:gd name="T9" fmla="*/ 42 h 42"/>
                    <a:gd name="T10" fmla="*/ 146 w 146"/>
                    <a:gd name="T11" fmla="*/ 42 h 42"/>
                    <a:gd name="T12" fmla="*/ 146 w 146"/>
                    <a:gd name="T13" fmla="*/ 20 h 42"/>
                    <a:gd name="T14" fmla="*/ 112 w 146"/>
                    <a:gd name="T15" fmla="*/ 20 h 42"/>
                    <a:gd name="T16" fmla="*/ 109 w 146"/>
                    <a:gd name="T17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6" h="42">
                      <a:moveTo>
                        <a:pt x="109" y="0"/>
                      </a:moveTo>
                      <a:lnTo>
                        <a:pt x="58" y="20"/>
                      </a:lnTo>
                      <a:lnTo>
                        <a:pt x="52" y="0"/>
                      </a:lnTo>
                      <a:lnTo>
                        <a:pt x="0" y="20"/>
                      </a:lnTo>
                      <a:lnTo>
                        <a:pt x="0" y="42"/>
                      </a:lnTo>
                      <a:lnTo>
                        <a:pt x="146" y="42"/>
                      </a:lnTo>
                      <a:lnTo>
                        <a:pt x="146" y="20"/>
                      </a:lnTo>
                      <a:lnTo>
                        <a:pt x="112" y="20"/>
                      </a:lnTo>
                      <a:lnTo>
                        <a:pt x="109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8" name="Freeform 908"/>
                <p:cNvSpPr>
                  <a:spLocks/>
                </p:cNvSpPr>
                <p:nvPr/>
              </p:nvSpPr>
              <p:spPr bwMode="auto">
                <a:xfrm>
                  <a:off x="2622551" y="4784726"/>
                  <a:ext cx="49213" cy="22225"/>
                </a:xfrm>
                <a:custGeom>
                  <a:avLst/>
                  <a:gdLst>
                    <a:gd name="T0" fmla="*/ 28 w 31"/>
                    <a:gd name="T1" fmla="*/ 14 h 14"/>
                    <a:gd name="T2" fmla="*/ 28 w 31"/>
                    <a:gd name="T3" fmla="*/ 14 h 14"/>
                    <a:gd name="T4" fmla="*/ 26 w 31"/>
                    <a:gd name="T5" fmla="*/ 10 h 14"/>
                    <a:gd name="T6" fmla="*/ 23 w 31"/>
                    <a:gd name="T7" fmla="*/ 8 h 14"/>
                    <a:gd name="T8" fmla="*/ 23 w 31"/>
                    <a:gd name="T9" fmla="*/ 8 h 14"/>
                    <a:gd name="T10" fmla="*/ 21 w 31"/>
                    <a:gd name="T11" fmla="*/ 8 h 14"/>
                    <a:gd name="T12" fmla="*/ 18 w 31"/>
                    <a:gd name="T13" fmla="*/ 10 h 14"/>
                    <a:gd name="T14" fmla="*/ 18 w 31"/>
                    <a:gd name="T15" fmla="*/ 10 h 14"/>
                    <a:gd name="T16" fmla="*/ 14 w 31"/>
                    <a:gd name="T17" fmla="*/ 11 h 14"/>
                    <a:gd name="T18" fmla="*/ 9 w 31"/>
                    <a:gd name="T19" fmla="*/ 11 h 14"/>
                    <a:gd name="T20" fmla="*/ 9 w 31"/>
                    <a:gd name="T21" fmla="*/ 11 h 14"/>
                    <a:gd name="T22" fmla="*/ 6 w 31"/>
                    <a:gd name="T23" fmla="*/ 10 h 14"/>
                    <a:gd name="T24" fmla="*/ 3 w 31"/>
                    <a:gd name="T25" fmla="*/ 6 h 14"/>
                    <a:gd name="T26" fmla="*/ 0 w 31"/>
                    <a:gd name="T27" fmla="*/ 2 h 14"/>
                    <a:gd name="T28" fmla="*/ 3 w 31"/>
                    <a:gd name="T29" fmla="*/ 0 h 14"/>
                    <a:gd name="T30" fmla="*/ 3 w 31"/>
                    <a:gd name="T31" fmla="*/ 0 h 14"/>
                    <a:gd name="T32" fmla="*/ 6 w 31"/>
                    <a:gd name="T33" fmla="*/ 5 h 14"/>
                    <a:gd name="T34" fmla="*/ 7 w 31"/>
                    <a:gd name="T35" fmla="*/ 6 h 14"/>
                    <a:gd name="T36" fmla="*/ 10 w 31"/>
                    <a:gd name="T37" fmla="*/ 8 h 14"/>
                    <a:gd name="T38" fmla="*/ 10 w 31"/>
                    <a:gd name="T39" fmla="*/ 8 h 14"/>
                    <a:gd name="T40" fmla="*/ 14 w 31"/>
                    <a:gd name="T41" fmla="*/ 8 h 14"/>
                    <a:gd name="T42" fmla="*/ 15 w 31"/>
                    <a:gd name="T43" fmla="*/ 6 h 14"/>
                    <a:gd name="T44" fmla="*/ 15 w 31"/>
                    <a:gd name="T45" fmla="*/ 6 h 14"/>
                    <a:gd name="T46" fmla="*/ 20 w 31"/>
                    <a:gd name="T47" fmla="*/ 3 h 14"/>
                    <a:gd name="T48" fmla="*/ 24 w 31"/>
                    <a:gd name="T49" fmla="*/ 3 h 14"/>
                    <a:gd name="T50" fmla="*/ 24 w 31"/>
                    <a:gd name="T51" fmla="*/ 3 h 14"/>
                    <a:gd name="T52" fmla="*/ 28 w 31"/>
                    <a:gd name="T53" fmla="*/ 5 h 14"/>
                    <a:gd name="T54" fmla="*/ 29 w 31"/>
                    <a:gd name="T55" fmla="*/ 8 h 14"/>
                    <a:gd name="T56" fmla="*/ 31 w 31"/>
                    <a:gd name="T57" fmla="*/ 13 h 14"/>
                    <a:gd name="T58" fmla="*/ 28 w 31"/>
                    <a:gd name="T59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1" h="14">
                      <a:moveTo>
                        <a:pt x="28" y="14"/>
                      </a:moveTo>
                      <a:lnTo>
                        <a:pt x="28" y="14"/>
                      </a:lnTo>
                      <a:lnTo>
                        <a:pt x="26" y="10"/>
                      </a:lnTo>
                      <a:lnTo>
                        <a:pt x="23" y="8"/>
                      </a:lnTo>
                      <a:lnTo>
                        <a:pt x="23" y="8"/>
                      </a:lnTo>
                      <a:lnTo>
                        <a:pt x="21" y="8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4" y="11"/>
                      </a:lnTo>
                      <a:lnTo>
                        <a:pt x="9" y="11"/>
                      </a:lnTo>
                      <a:lnTo>
                        <a:pt x="9" y="11"/>
                      </a:lnTo>
                      <a:lnTo>
                        <a:pt x="6" y="10"/>
                      </a:lnTo>
                      <a:lnTo>
                        <a:pt x="3" y="6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3" y="0"/>
                      </a:lnTo>
                      <a:lnTo>
                        <a:pt x="6" y="5"/>
                      </a:lnTo>
                      <a:lnTo>
                        <a:pt x="7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14" y="8"/>
                      </a:lnTo>
                      <a:lnTo>
                        <a:pt x="15" y="6"/>
                      </a:lnTo>
                      <a:lnTo>
                        <a:pt x="15" y="6"/>
                      </a:lnTo>
                      <a:lnTo>
                        <a:pt x="20" y="3"/>
                      </a:lnTo>
                      <a:lnTo>
                        <a:pt x="24" y="3"/>
                      </a:lnTo>
                      <a:lnTo>
                        <a:pt x="24" y="3"/>
                      </a:lnTo>
                      <a:lnTo>
                        <a:pt x="28" y="5"/>
                      </a:lnTo>
                      <a:lnTo>
                        <a:pt x="29" y="8"/>
                      </a:lnTo>
                      <a:lnTo>
                        <a:pt x="31" y="13"/>
                      </a:lnTo>
                      <a:lnTo>
                        <a:pt x="28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9" name="Freeform 909"/>
                <p:cNvSpPr>
                  <a:spLocks/>
                </p:cNvSpPr>
                <p:nvPr/>
              </p:nvSpPr>
              <p:spPr bwMode="auto">
                <a:xfrm>
                  <a:off x="2527301" y="4784726"/>
                  <a:ext cx="50800" cy="22225"/>
                </a:xfrm>
                <a:custGeom>
                  <a:avLst/>
                  <a:gdLst>
                    <a:gd name="T0" fmla="*/ 28 w 32"/>
                    <a:gd name="T1" fmla="*/ 14 h 14"/>
                    <a:gd name="T2" fmla="*/ 28 w 32"/>
                    <a:gd name="T3" fmla="*/ 14 h 14"/>
                    <a:gd name="T4" fmla="*/ 27 w 32"/>
                    <a:gd name="T5" fmla="*/ 10 h 14"/>
                    <a:gd name="T6" fmla="*/ 24 w 32"/>
                    <a:gd name="T7" fmla="*/ 8 h 14"/>
                    <a:gd name="T8" fmla="*/ 24 w 32"/>
                    <a:gd name="T9" fmla="*/ 8 h 14"/>
                    <a:gd name="T10" fmla="*/ 21 w 32"/>
                    <a:gd name="T11" fmla="*/ 8 h 14"/>
                    <a:gd name="T12" fmla="*/ 19 w 32"/>
                    <a:gd name="T13" fmla="*/ 10 h 14"/>
                    <a:gd name="T14" fmla="*/ 19 w 32"/>
                    <a:gd name="T15" fmla="*/ 10 h 14"/>
                    <a:gd name="T16" fmla="*/ 14 w 32"/>
                    <a:gd name="T17" fmla="*/ 11 h 14"/>
                    <a:gd name="T18" fmla="*/ 10 w 32"/>
                    <a:gd name="T19" fmla="*/ 11 h 14"/>
                    <a:gd name="T20" fmla="*/ 10 w 32"/>
                    <a:gd name="T21" fmla="*/ 11 h 14"/>
                    <a:gd name="T22" fmla="*/ 7 w 32"/>
                    <a:gd name="T23" fmla="*/ 10 h 14"/>
                    <a:gd name="T24" fmla="*/ 4 w 32"/>
                    <a:gd name="T25" fmla="*/ 6 h 14"/>
                    <a:gd name="T26" fmla="*/ 0 w 32"/>
                    <a:gd name="T27" fmla="*/ 2 h 14"/>
                    <a:gd name="T28" fmla="*/ 4 w 32"/>
                    <a:gd name="T29" fmla="*/ 0 h 14"/>
                    <a:gd name="T30" fmla="*/ 4 w 32"/>
                    <a:gd name="T31" fmla="*/ 0 h 14"/>
                    <a:gd name="T32" fmla="*/ 7 w 32"/>
                    <a:gd name="T33" fmla="*/ 5 h 14"/>
                    <a:gd name="T34" fmla="*/ 8 w 32"/>
                    <a:gd name="T35" fmla="*/ 6 h 14"/>
                    <a:gd name="T36" fmla="*/ 11 w 32"/>
                    <a:gd name="T37" fmla="*/ 8 h 14"/>
                    <a:gd name="T38" fmla="*/ 11 w 32"/>
                    <a:gd name="T39" fmla="*/ 8 h 14"/>
                    <a:gd name="T40" fmla="*/ 13 w 32"/>
                    <a:gd name="T41" fmla="*/ 8 h 14"/>
                    <a:gd name="T42" fmla="*/ 16 w 32"/>
                    <a:gd name="T43" fmla="*/ 6 h 14"/>
                    <a:gd name="T44" fmla="*/ 16 w 32"/>
                    <a:gd name="T45" fmla="*/ 6 h 14"/>
                    <a:gd name="T46" fmla="*/ 21 w 32"/>
                    <a:gd name="T47" fmla="*/ 3 h 14"/>
                    <a:gd name="T48" fmla="*/ 25 w 32"/>
                    <a:gd name="T49" fmla="*/ 3 h 14"/>
                    <a:gd name="T50" fmla="*/ 25 w 32"/>
                    <a:gd name="T51" fmla="*/ 3 h 14"/>
                    <a:gd name="T52" fmla="*/ 28 w 32"/>
                    <a:gd name="T53" fmla="*/ 5 h 14"/>
                    <a:gd name="T54" fmla="*/ 30 w 32"/>
                    <a:gd name="T55" fmla="*/ 8 h 14"/>
                    <a:gd name="T56" fmla="*/ 32 w 32"/>
                    <a:gd name="T57" fmla="*/ 13 h 14"/>
                    <a:gd name="T58" fmla="*/ 28 w 32"/>
                    <a:gd name="T59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2" h="14">
                      <a:moveTo>
                        <a:pt x="28" y="14"/>
                      </a:moveTo>
                      <a:lnTo>
                        <a:pt x="28" y="14"/>
                      </a:lnTo>
                      <a:lnTo>
                        <a:pt x="27" y="10"/>
                      </a:lnTo>
                      <a:lnTo>
                        <a:pt x="24" y="8"/>
                      </a:lnTo>
                      <a:lnTo>
                        <a:pt x="24" y="8"/>
                      </a:lnTo>
                      <a:lnTo>
                        <a:pt x="21" y="8"/>
                      </a:lnTo>
                      <a:lnTo>
                        <a:pt x="19" y="10"/>
                      </a:lnTo>
                      <a:lnTo>
                        <a:pt x="19" y="10"/>
                      </a:lnTo>
                      <a:lnTo>
                        <a:pt x="14" y="11"/>
                      </a:lnTo>
                      <a:lnTo>
                        <a:pt x="10" y="11"/>
                      </a:lnTo>
                      <a:lnTo>
                        <a:pt x="10" y="11"/>
                      </a:lnTo>
                      <a:lnTo>
                        <a:pt x="7" y="10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7" y="5"/>
                      </a:lnTo>
                      <a:lnTo>
                        <a:pt x="8" y="6"/>
                      </a:lnTo>
                      <a:lnTo>
                        <a:pt x="11" y="8"/>
                      </a:lnTo>
                      <a:lnTo>
                        <a:pt x="11" y="8"/>
                      </a:lnTo>
                      <a:lnTo>
                        <a:pt x="13" y="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21" y="3"/>
                      </a:lnTo>
                      <a:lnTo>
                        <a:pt x="25" y="3"/>
                      </a:lnTo>
                      <a:lnTo>
                        <a:pt x="25" y="3"/>
                      </a:lnTo>
                      <a:lnTo>
                        <a:pt x="28" y="5"/>
                      </a:lnTo>
                      <a:lnTo>
                        <a:pt x="30" y="8"/>
                      </a:lnTo>
                      <a:lnTo>
                        <a:pt x="32" y="13"/>
                      </a:lnTo>
                      <a:lnTo>
                        <a:pt x="28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7745"/>
                  <a:endParaRPr lang="ko-KR" altLang="en-US" sz="1400" dirty="0">
                    <a:ln>
                      <a:solidFill>
                        <a:prstClr val="white">
                          <a:lumMod val="9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43" name="그룹 42"/>
              <p:cNvGrpSpPr/>
              <p:nvPr/>
            </p:nvGrpSpPr>
            <p:grpSpPr>
              <a:xfrm>
                <a:off x="-8981828" y="3885023"/>
                <a:ext cx="1354966" cy="4831258"/>
                <a:chOff x="828675" y="3885023"/>
                <a:chExt cx="6113145" cy="4831258"/>
              </a:xfrm>
            </p:grpSpPr>
            <p:cxnSp>
              <p:nvCxnSpPr>
                <p:cNvPr id="52" name="직선 연결선 51"/>
                <p:cNvCxnSpPr/>
                <p:nvPr/>
              </p:nvCxnSpPr>
              <p:spPr>
                <a:xfrm>
                  <a:off x="828675" y="3885023"/>
                  <a:ext cx="6113145" cy="0"/>
                </a:xfrm>
                <a:prstGeom prst="line">
                  <a:avLst/>
                </a:prstGeom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직선 연결선 52"/>
                <p:cNvCxnSpPr/>
                <p:nvPr/>
              </p:nvCxnSpPr>
              <p:spPr>
                <a:xfrm>
                  <a:off x="828675" y="4483637"/>
                  <a:ext cx="6113145" cy="0"/>
                </a:xfrm>
                <a:prstGeom prst="line">
                  <a:avLst/>
                </a:prstGeom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직선 연결선 53"/>
                <p:cNvCxnSpPr/>
                <p:nvPr/>
              </p:nvCxnSpPr>
              <p:spPr>
                <a:xfrm>
                  <a:off x="828675" y="5086371"/>
                  <a:ext cx="6113145" cy="0"/>
                </a:xfrm>
                <a:prstGeom prst="line">
                  <a:avLst/>
                </a:prstGeom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직선 연결선 54"/>
                <p:cNvCxnSpPr/>
                <p:nvPr/>
              </p:nvCxnSpPr>
              <p:spPr>
                <a:xfrm>
                  <a:off x="828675" y="5729794"/>
                  <a:ext cx="6113145" cy="0"/>
                </a:xfrm>
                <a:prstGeom prst="line">
                  <a:avLst/>
                </a:prstGeom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직선 연결선 55"/>
                <p:cNvCxnSpPr/>
                <p:nvPr/>
              </p:nvCxnSpPr>
              <p:spPr>
                <a:xfrm>
                  <a:off x="828675" y="8716281"/>
                  <a:ext cx="6113145" cy="0"/>
                </a:xfrm>
                <a:prstGeom prst="line">
                  <a:avLst/>
                </a:prstGeom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4" name="그룹 43"/>
              <p:cNvGrpSpPr/>
              <p:nvPr/>
            </p:nvGrpSpPr>
            <p:grpSpPr>
              <a:xfrm>
                <a:off x="-7453279" y="3885023"/>
                <a:ext cx="4682519" cy="4831259"/>
                <a:chOff x="828675" y="3885023"/>
                <a:chExt cx="6413846" cy="4831259"/>
              </a:xfrm>
            </p:grpSpPr>
            <p:cxnSp>
              <p:nvCxnSpPr>
                <p:cNvPr id="45" name="직선 연결선 44"/>
                <p:cNvCxnSpPr/>
                <p:nvPr/>
              </p:nvCxnSpPr>
              <p:spPr>
                <a:xfrm>
                  <a:off x="828675" y="3885023"/>
                  <a:ext cx="6413846" cy="0"/>
                </a:xfrm>
                <a:prstGeom prst="line">
                  <a:avLst/>
                </a:prstGeom>
                <a:ln w="6350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직선 연결선 45"/>
                <p:cNvCxnSpPr/>
                <p:nvPr/>
              </p:nvCxnSpPr>
              <p:spPr>
                <a:xfrm>
                  <a:off x="828675" y="4483637"/>
                  <a:ext cx="6413846" cy="0"/>
                </a:xfrm>
                <a:prstGeom prst="line">
                  <a:avLst/>
                </a:prstGeom>
                <a:ln w="6350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직선 연결선 46"/>
                <p:cNvCxnSpPr/>
                <p:nvPr/>
              </p:nvCxnSpPr>
              <p:spPr>
                <a:xfrm>
                  <a:off x="828675" y="5086371"/>
                  <a:ext cx="6113145" cy="0"/>
                </a:xfrm>
                <a:prstGeom prst="line">
                  <a:avLst/>
                </a:prstGeom>
                <a:ln w="6350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직선 연결선 47"/>
                <p:cNvCxnSpPr/>
                <p:nvPr/>
              </p:nvCxnSpPr>
              <p:spPr>
                <a:xfrm>
                  <a:off x="828675" y="5729794"/>
                  <a:ext cx="6413846" cy="0"/>
                </a:xfrm>
                <a:prstGeom prst="line">
                  <a:avLst/>
                </a:prstGeom>
                <a:ln w="6350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직선 연결선 48"/>
                <p:cNvCxnSpPr/>
                <p:nvPr/>
              </p:nvCxnSpPr>
              <p:spPr>
                <a:xfrm flipV="1">
                  <a:off x="828675" y="8716280"/>
                  <a:ext cx="6327004" cy="2"/>
                </a:xfrm>
                <a:prstGeom prst="line">
                  <a:avLst/>
                </a:prstGeom>
                <a:ln w="6350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5" name="TextBox 14"/>
            <p:cNvSpPr txBox="1"/>
            <p:nvPr/>
          </p:nvSpPr>
          <p:spPr>
            <a:xfrm>
              <a:off x="2606939" y="5298156"/>
              <a:ext cx="29652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err="1" smtClean="0"/>
                <a:t>회원수</a:t>
              </a:r>
              <a:r>
                <a:rPr lang="ko-KR" altLang="en-US" sz="2400" dirty="0" smtClean="0"/>
                <a:t> </a:t>
              </a:r>
              <a:r>
                <a:rPr lang="en-US" altLang="ko-KR" sz="2400" dirty="0" smtClean="0"/>
                <a:t>: 74</a:t>
              </a:r>
              <a:r>
                <a:rPr lang="ko-KR" altLang="en-US" sz="2400" dirty="0" smtClean="0"/>
                <a:t>개사 </a:t>
              </a:r>
              <a:r>
                <a:rPr lang="en-US" altLang="ko-KR" sz="2400" dirty="0" smtClean="0"/>
                <a:t>(2024</a:t>
              </a:r>
              <a:r>
                <a:rPr lang="ko-KR" altLang="en-US" sz="2400" dirty="0" smtClean="0"/>
                <a:t>년말 기준</a:t>
              </a:r>
              <a:r>
                <a:rPr lang="en-US" altLang="ko-KR" sz="2400" dirty="0" smtClean="0"/>
                <a:t>)</a:t>
              </a:r>
              <a:endParaRPr lang="ko-KR" altLang="en-US" sz="2400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279687" y="5294813"/>
              <a:ext cx="7866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err="1" smtClean="0">
                  <a:solidFill>
                    <a:schemeClr val="bg1"/>
                  </a:solidFill>
                </a:rPr>
                <a:t>회원현황</a:t>
              </a:r>
              <a:endParaRPr lang="ko-KR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279687" y="4663450"/>
              <a:ext cx="7866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</a:rPr>
                <a:t>창립총회</a:t>
              </a:r>
              <a:endParaRPr lang="ko-KR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301172" y="4034702"/>
              <a:ext cx="76518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</a:rPr>
                <a:t>소 재 지</a:t>
              </a:r>
              <a:endParaRPr lang="ko-KR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279687" y="3479772"/>
              <a:ext cx="7866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</a:rPr>
                <a:t>대표자명</a:t>
              </a:r>
              <a:endParaRPr lang="ko-KR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606938" y="4689974"/>
              <a:ext cx="44629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400" dirty="0" smtClean="0"/>
                <a:t>1948</a:t>
              </a:r>
              <a:r>
                <a:rPr lang="ko-KR" altLang="en-US" sz="2400" dirty="0" smtClean="0"/>
                <a:t>년 </a:t>
              </a:r>
              <a:r>
                <a:rPr lang="en-US" altLang="ko-KR" sz="2400" dirty="0" smtClean="0"/>
                <a:t>01</a:t>
              </a:r>
              <a:r>
                <a:rPr lang="ko-KR" altLang="en-US" sz="2400" dirty="0" smtClean="0"/>
                <a:t>월 </a:t>
              </a:r>
              <a:r>
                <a:rPr lang="en-US" altLang="ko-KR" sz="2400" dirty="0" smtClean="0"/>
                <a:t>09</a:t>
              </a:r>
              <a:r>
                <a:rPr lang="ko-KR" altLang="en-US" sz="2400" dirty="0" smtClean="0"/>
                <a:t>일 </a:t>
              </a:r>
              <a:r>
                <a:rPr lang="en-US" altLang="ko-KR" sz="2400" dirty="0" smtClean="0"/>
                <a:t>(</a:t>
              </a:r>
              <a:r>
                <a:rPr lang="ko-KR" altLang="en-US" sz="2400" dirty="0" smtClean="0"/>
                <a:t>조선선박공업협회</a:t>
              </a:r>
              <a:r>
                <a:rPr lang="en-US" altLang="ko-KR" sz="2400" dirty="0" smtClean="0"/>
                <a:t>- 62</a:t>
              </a:r>
              <a:r>
                <a:rPr lang="ko-KR" altLang="en-US" sz="2400" dirty="0" smtClean="0"/>
                <a:t>년 한국조선공업협회로 출범</a:t>
              </a:r>
              <a:r>
                <a:rPr lang="en-US" altLang="ko-KR" sz="2400" dirty="0" smtClean="0"/>
                <a:t>)  </a:t>
              </a:r>
              <a:endParaRPr lang="ko-KR" altLang="en-US" sz="24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606939" y="4068217"/>
              <a:ext cx="43995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/>
                <a:t>서울특별시 서초구 </a:t>
              </a:r>
              <a:r>
                <a:rPr lang="ko-KR" altLang="en-US" sz="2400" dirty="0" err="1" smtClean="0"/>
                <a:t>효령로</a:t>
              </a:r>
              <a:r>
                <a:rPr lang="ko-KR" altLang="en-US" sz="2400" dirty="0" smtClean="0"/>
                <a:t> </a:t>
              </a:r>
              <a:r>
                <a:rPr lang="en-US" altLang="ko-KR" sz="2400" dirty="0" smtClean="0"/>
                <a:t>103, 4</a:t>
              </a:r>
              <a:r>
                <a:rPr lang="ko-KR" altLang="en-US" sz="2400" dirty="0" smtClean="0"/>
                <a:t>층</a:t>
              </a:r>
              <a:r>
                <a:rPr lang="en-US" altLang="ko-KR" sz="2400" dirty="0" smtClean="0"/>
                <a:t>(</a:t>
              </a:r>
              <a:r>
                <a:rPr lang="ko-KR" altLang="en-US" sz="2400" dirty="0" err="1" smtClean="0"/>
                <a:t>조선회관</a:t>
              </a:r>
              <a:r>
                <a:rPr lang="en-US" altLang="ko-KR" sz="2400" dirty="0" smtClean="0"/>
                <a:t>)</a:t>
              </a:r>
              <a:endParaRPr lang="ko-KR" altLang="en-US" sz="2400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606939" y="3479744"/>
              <a:ext cx="29652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/>
                <a:t>김성태 </a:t>
              </a:r>
              <a:r>
                <a:rPr lang="en-US" altLang="ko-KR" sz="2400" dirty="0" smtClean="0"/>
                <a:t>(KIM SUNG TAE) </a:t>
              </a:r>
              <a:r>
                <a:rPr lang="ko-KR" altLang="en-US" sz="2400" dirty="0" smtClean="0"/>
                <a:t>이사장</a:t>
              </a:r>
              <a:endParaRPr lang="ko-KR" altLang="en-US" sz="24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286517" y="6583524"/>
              <a:ext cx="77983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</a:rPr>
                <a:t>연      혁</a:t>
              </a:r>
              <a:endParaRPr lang="ko-KR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429079" y="2670219"/>
              <a:ext cx="296526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dirty="0" err="1" smtClean="0"/>
                <a:t>한국중소조선공업협동조합</a:t>
              </a:r>
              <a:endParaRPr lang="ko-KR" altLang="en-US" sz="3200" dirty="0"/>
            </a:p>
          </p:txBody>
        </p:sp>
      </p:grpSp>
      <p:sp>
        <p:nvSpPr>
          <p:cNvPr id="98" name="TextBox 97"/>
          <p:cNvSpPr txBox="1"/>
          <p:nvPr/>
        </p:nvSpPr>
        <p:spPr>
          <a:xfrm>
            <a:off x="4976053" y="8693329"/>
            <a:ext cx="1845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</a:rPr>
              <a:t>직원 및 조직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99" name="Freeform 19"/>
          <p:cNvSpPr>
            <a:spLocks/>
          </p:cNvSpPr>
          <p:nvPr/>
        </p:nvSpPr>
        <p:spPr bwMode="auto">
          <a:xfrm>
            <a:off x="4342296" y="8805764"/>
            <a:ext cx="226252" cy="280865"/>
          </a:xfrm>
          <a:custGeom>
            <a:avLst/>
            <a:gdLst>
              <a:gd name="T0" fmla="*/ 230 w 233"/>
              <a:gd name="T1" fmla="*/ 271 h 290"/>
              <a:gd name="T2" fmla="*/ 220 w 233"/>
              <a:gd name="T3" fmla="*/ 226 h 290"/>
              <a:gd name="T4" fmla="*/ 220 w 233"/>
              <a:gd name="T5" fmla="*/ 196 h 290"/>
              <a:gd name="T6" fmla="*/ 197 w 233"/>
              <a:gd name="T7" fmla="*/ 148 h 290"/>
              <a:gd name="T8" fmla="*/ 160 w 233"/>
              <a:gd name="T9" fmla="*/ 132 h 290"/>
              <a:gd name="T10" fmla="*/ 159 w 233"/>
              <a:gd name="T11" fmla="*/ 235 h 290"/>
              <a:gd name="T12" fmla="*/ 155 w 233"/>
              <a:gd name="T13" fmla="*/ 178 h 290"/>
              <a:gd name="T14" fmla="*/ 147 w 233"/>
              <a:gd name="T15" fmla="*/ 147 h 290"/>
              <a:gd name="T16" fmla="*/ 145 w 233"/>
              <a:gd name="T17" fmla="*/ 145 h 290"/>
              <a:gd name="T18" fmla="*/ 158 w 233"/>
              <a:gd name="T19" fmla="*/ 135 h 290"/>
              <a:gd name="T20" fmla="*/ 168 w 233"/>
              <a:gd name="T21" fmla="*/ 94 h 290"/>
              <a:gd name="T22" fmla="*/ 174 w 233"/>
              <a:gd name="T23" fmla="*/ 72 h 290"/>
              <a:gd name="T24" fmla="*/ 168 w 233"/>
              <a:gd name="T25" fmla="*/ 28 h 290"/>
              <a:gd name="T26" fmla="*/ 163 w 233"/>
              <a:gd name="T27" fmla="*/ 22 h 290"/>
              <a:gd name="T28" fmla="*/ 162 w 233"/>
              <a:gd name="T29" fmla="*/ 20 h 290"/>
              <a:gd name="T30" fmla="*/ 159 w 233"/>
              <a:gd name="T31" fmla="*/ 16 h 290"/>
              <a:gd name="T32" fmla="*/ 154 w 233"/>
              <a:gd name="T33" fmla="*/ 11 h 290"/>
              <a:gd name="T34" fmla="*/ 136 w 233"/>
              <a:gd name="T35" fmla="*/ 2 h 290"/>
              <a:gd name="T36" fmla="*/ 122 w 233"/>
              <a:gd name="T37" fmla="*/ 0 h 290"/>
              <a:gd name="T38" fmla="*/ 111 w 233"/>
              <a:gd name="T39" fmla="*/ 6 h 290"/>
              <a:gd name="T40" fmla="*/ 107 w 233"/>
              <a:gd name="T41" fmla="*/ 9 h 290"/>
              <a:gd name="T42" fmla="*/ 99 w 233"/>
              <a:gd name="T43" fmla="*/ 15 h 290"/>
              <a:gd name="T44" fmla="*/ 88 w 233"/>
              <a:gd name="T45" fmla="*/ 29 h 290"/>
              <a:gd name="T46" fmla="*/ 85 w 233"/>
              <a:gd name="T47" fmla="*/ 37 h 290"/>
              <a:gd name="T48" fmla="*/ 86 w 233"/>
              <a:gd name="T49" fmla="*/ 70 h 290"/>
              <a:gd name="T50" fmla="*/ 90 w 233"/>
              <a:gd name="T51" fmla="*/ 90 h 290"/>
              <a:gd name="T52" fmla="*/ 97 w 233"/>
              <a:gd name="T53" fmla="*/ 115 h 290"/>
              <a:gd name="T54" fmla="*/ 129 w 233"/>
              <a:gd name="T55" fmla="*/ 145 h 290"/>
              <a:gd name="T56" fmla="*/ 121 w 233"/>
              <a:gd name="T57" fmla="*/ 146 h 290"/>
              <a:gd name="T58" fmla="*/ 129 w 233"/>
              <a:gd name="T59" fmla="*/ 164 h 290"/>
              <a:gd name="T60" fmla="*/ 123 w 233"/>
              <a:gd name="T61" fmla="*/ 180 h 290"/>
              <a:gd name="T62" fmla="*/ 92 w 233"/>
              <a:gd name="T63" fmla="*/ 149 h 290"/>
              <a:gd name="T64" fmla="*/ 83 w 233"/>
              <a:gd name="T65" fmla="*/ 127 h 290"/>
              <a:gd name="T66" fmla="*/ 18 w 233"/>
              <a:gd name="T67" fmla="*/ 166 h 290"/>
              <a:gd name="T68" fmla="*/ 5 w 233"/>
              <a:gd name="T69" fmla="*/ 215 h 290"/>
              <a:gd name="T70" fmla="*/ 0 w 233"/>
              <a:gd name="T71" fmla="*/ 290 h 290"/>
              <a:gd name="T72" fmla="*/ 231 w 233"/>
              <a:gd name="T73" fmla="*/ 277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33" h="290">
                <a:moveTo>
                  <a:pt x="231" y="277"/>
                </a:moveTo>
                <a:cubicBezTo>
                  <a:pt x="231" y="275"/>
                  <a:pt x="230" y="273"/>
                  <a:pt x="230" y="271"/>
                </a:cubicBezTo>
                <a:cubicBezTo>
                  <a:pt x="226" y="258"/>
                  <a:pt x="223" y="245"/>
                  <a:pt x="220" y="232"/>
                </a:cubicBezTo>
                <a:cubicBezTo>
                  <a:pt x="220" y="230"/>
                  <a:pt x="220" y="228"/>
                  <a:pt x="220" y="226"/>
                </a:cubicBezTo>
                <a:cubicBezTo>
                  <a:pt x="220" y="220"/>
                  <a:pt x="221" y="215"/>
                  <a:pt x="221" y="209"/>
                </a:cubicBezTo>
                <a:cubicBezTo>
                  <a:pt x="221" y="205"/>
                  <a:pt x="220" y="200"/>
                  <a:pt x="220" y="196"/>
                </a:cubicBezTo>
                <a:cubicBezTo>
                  <a:pt x="220" y="186"/>
                  <a:pt x="220" y="175"/>
                  <a:pt x="218" y="165"/>
                </a:cubicBezTo>
                <a:cubicBezTo>
                  <a:pt x="215" y="153"/>
                  <a:pt x="209" y="149"/>
                  <a:pt x="197" y="148"/>
                </a:cubicBezTo>
                <a:cubicBezTo>
                  <a:pt x="194" y="148"/>
                  <a:pt x="190" y="147"/>
                  <a:pt x="186" y="146"/>
                </a:cubicBezTo>
                <a:cubicBezTo>
                  <a:pt x="177" y="141"/>
                  <a:pt x="169" y="137"/>
                  <a:pt x="160" y="132"/>
                </a:cubicBezTo>
                <a:cubicBezTo>
                  <a:pt x="160" y="132"/>
                  <a:pt x="166" y="141"/>
                  <a:pt x="167" y="164"/>
                </a:cubicBezTo>
                <a:cubicBezTo>
                  <a:pt x="167" y="180"/>
                  <a:pt x="163" y="211"/>
                  <a:pt x="159" y="235"/>
                </a:cubicBezTo>
                <a:cubicBezTo>
                  <a:pt x="155" y="179"/>
                  <a:pt x="155" y="179"/>
                  <a:pt x="155" y="179"/>
                </a:cubicBezTo>
                <a:cubicBezTo>
                  <a:pt x="155" y="178"/>
                  <a:pt x="155" y="178"/>
                  <a:pt x="155" y="178"/>
                </a:cubicBezTo>
                <a:cubicBezTo>
                  <a:pt x="145" y="163"/>
                  <a:pt x="145" y="163"/>
                  <a:pt x="145" y="163"/>
                </a:cubicBezTo>
                <a:cubicBezTo>
                  <a:pt x="147" y="147"/>
                  <a:pt x="147" y="147"/>
                  <a:pt x="147" y="147"/>
                </a:cubicBezTo>
                <a:cubicBezTo>
                  <a:pt x="147" y="146"/>
                  <a:pt x="147" y="146"/>
                  <a:pt x="147" y="145"/>
                </a:cubicBezTo>
                <a:cubicBezTo>
                  <a:pt x="146" y="145"/>
                  <a:pt x="146" y="145"/>
                  <a:pt x="145" y="145"/>
                </a:cubicBezTo>
                <a:cubicBezTo>
                  <a:pt x="142" y="145"/>
                  <a:pt x="142" y="145"/>
                  <a:pt x="142" y="145"/>
                </a:cubicBezTo>
                <a:cubicBezTo>
                  <a:pt x="158" y="135"/>
                  <a:pt x="158" y="135"/>
                  <a:pt x="158" y="135"/>
                </a:cubicBezTo>
                <a:cubicBezTo>
                  <a:pt x="157" y="135"/>
                  <a:pt x="157" y="124"/>
                  <a:pt x="156" y="123"/>
                </a:cubicBezTo>
                <a:cubicBezTo>
                  <a:pt x="161" y="113"/>
                  <a:pt x="163" y="110"/>
                  <a:pt x="168" y="94"/>
                </a:cubicBezTo>
                <a:cubicBezTo>
                  <a:pt x="169" y="90"/>
                  <a:pt x="173" y="95"/>
                  <a:pt x="175" y="78"/>
                </a:cubicBezTo>
                <a:cubicBezTo>
                  <a:pt x="176" y="76"/>
                  <a:pt x="176" y="73"/>
                  <a:pt x="174" y="72"/>
                </a:cubicBezTo>
                <a:cubicBezTo>
                  <a:pt x="176" y="66"/>
                  <a:pt x="181" y="48"/>
                  <a:pt x="176" y="35"/>
                </a:cubicBezTo>
                <a:cubicBezTo>
                  <a:pt x="174" y="31"/>
                  <a:pt x="173" y="30"/>
                  <a:pt x="168" y="28"/>
                </a:cubicBezTo>
                <a:cubicBezTo>
                  <a:pt x="168" y="27"/>
                  <a:pt x="168" y="25"/>
                  <a:pt x="169" y="25"/>
                </a:cubicBezTo>
                <a:cubicBezTo>
                  <a:pt x="169" y="25"/>
                  <a:pt x="166" y="25"/>
                  <a:pt x="163" y="22"/>
                </a:cubicBezTo>
                <a:cubicBezTo>
                  <a:pt x="164" y="22"/>
                  <a:pt x="164" y="22"/>
                  <a:pt x="165" y="22"/>
                </a:cubicBezTo>
                <a:cubicBezTo>
                  <a:pt x="164" y="21"/>
                  <a:pt x="163" y="21"/>
                  <a:pt x="162" y="20"/>
                </a:cubicBezTo>
                <a:cubicBezTo>
                  <a:pt x="162" y="20"/>
                  <a:pt x="161" y="20"/>
                  <a:pt x="161" y="19"/>
                </a:cubicBezTo>
                <a:cubicBezTo>
                  <a:pt x="161" y="18"/>
                  <a:pt x="160" y="17"/>
                  <a:pt x="159" y="16"/>
                </a:cubicBezTo>
                <a:cubicBezTo>
                  <a:pt x="158" y="16"/>
                  <a:pt x="157" y="15"/>
                  <a:pt x="156" y="14"/>
                </a:cubicBezTo>
                <a:cubicBezTo>
                  <a:pt x="156" y="13"/>
                  <a:pt x="155" y="12"/>
                  <a:pt x="154" y="11"/>
                </a:cubicBezTo>
                <a:cubicBezTo>
                  <a:pt x="149" y="6"/>
                  <a:pt x="143" y="4"/>
                  <a:pt x="137" y="3"/>
                </a:cubicBezTo>
                <a:cubicBezTo>
                  <a:pt x="135" y="2"/>
                  <a:pt x="134" y="4"/>
                  <a:pt x="136" y="2"/>
                </a:cubicBezTo>
                <a:cubicBezTo>
                  <a:pt x="132" y="3"/>
                  <a:pt x="131" y="1"/>
                  <a:pt x="131" y="1"/>
                </a:cubicBezTo>
                <a:cubicBezTo>
                  <a:pt x="129" y="3"/>
                  <a:pt x="122" y="0"/>
                  <a:pt x="122" y="0"/>
                </a:cubicBezTo>
                <a:cubicBezTo>
                  <a:pt x="122" y="0"/>
                  <a:pt x="123" y="2"/>
                  <a:pt x="120" y="3"/>
                </a:cubicBezTo>
                <a:cubicBezTo>
                  <a:pt x="115" y="4"/>
                  <a:pt x="111" y="6"/>
                  <a:pt x="111" y="6"/>
                </a:cubicBezTo>
                <a:cubicBezTo>
                  <a:pt x="111" y="6"/>
                  <a:pt x="113" y="7"/>
                  <a:pt x="109" y="9"/>
                </a:cubicBezTo>
                <a:cubicBezTo>
                  <a:pt x="109" y="9"/>
                  <a:pt x="107" y="9"/>
                  <a:pt x="107" y="9"/>
                </a:cubicBezTo>
                <a:cubicBezTo>
                  <a:pt x="107" y="9"/>
                  <a:pt x="111" y="10"/>
                  <a:pt x="108" y="10"/>
                </a:cubicBezTo>
                <a:cubicBezTo>
                  <a:pt x="105" y="11"/>
                  <a:pt x="102" y="13"/>
                  <a:pt x="99" y="15"/>
                </a:cubicBezTo>
                <a:cubicBezTo>
                  <a:pt x="93" y="18"/>
                  <a:pt x="95" y="19"/>
                  <a:pt x="95" y="19"/>
                </a:cubicBezTo>
                <a:cubicBezTo>
                  <a:pt x="95" y="19"/>
                  <a:pt x="90" y="26"/>
                  <a:pt x="88" y="29"/>
                </a:cubicBezTo>
                <a:cubicBezTo>
                  <a:pt x="85" y="31"/>
                  <a:pt x="84" y="38"/>
                  <a:pt x="84" y="38"/>
                </a:cubicBezTo>
                <a:cubicBezTo>
                  <a:pt x="84" y="38"/>
                  <a:pt x="85" y="37"/>
                  <a:pt x="85" y="37"/>
                </a:cubicBezTo>
                <a:cubicBezTo>
                  <a:pt x="85" y="40"/>
                  <a:pt x="82" y="48"/>
                  <a:pt x="85" y="63"/>
                </a:cubicBezTo>
                <a:cubicBezTo>
                  <a:pt x="85" y="65"/>
                  <a:pt x="86" y="70"/>
                  <a:pt x="86" y="70"/>
                </a:cubicBezTo>
                <a:cubicBezTo>
                  <a:pt x="86" y="70"/>
                  <a:pt x="80" y="71"/>
                  <a:pt x="83" y="80"/>
                </a:cubicBezTo>
                <a:cubicBezTo>
                  <a:pt x="84" y="84"/>
                  <a:pt x="86" y="88"/>
                  <a:pt x="90" y="90"/>
                </a:cubicBezTo>
                <a:cubicBezTo>
                  <a:pt x="92" y="91"/>
                  <a:pt x="94" y="99"/>
                  <a:pt x="94" y="100"/>
                </a:cubicBezTo>
                <a:cubicBezTo>
                  <a:pt x="96" y="107"/>
                  <a:pt x="97" y="115"/>
                  <a:pt x="97" y="115"/>
                </a:cubicBezTo>
                <a:cubicBezTo>
                  <a:pt x="95" y="125"/>
                  <a:pt x="95" y="125"/>
                  <a:pt x="95" y="125"/>
                </a:cubicBezTo>
                <a:cubicBezTo>
                  <a:pt x="129" y="145"/>
                  <a:pt x="129" y="145"/>
                  <a:pt x="129" y="145"/>
                </a:cubicBezTo>
                <a:cubicBezTo>
                  <a:pt x="122" y="145"/>
                  <a:pt x="122" y="145"/>
                  <a:pt x="122" y="145"/>
                </a:cubicBezTo>
                <a:cubicBezTo>
                  <a:pt x="122" y="145"/>
                  <a:pt x="121" y="145"/>
                  <a:pt x="121" y="146"/>
                </a:cubicBezTo>
                <a:cubicBezTo>
                  <a:pt x="121" y="146"/>
                  <a:pt x="121" y="147"/>
                  <a:pt x="121" y="147"/>
                </a:cubicBezTo>
                <a:cubicBezTo>
                  <a:pt x="129" y="164"/>
                  <a:pt x="129" y="164"/>
                  <a:pt x="129" y="164"/>
                </a:cubicBezTo>
                <a:cubicBezTo>
                  <a:pt x="123" y="179"/>
                  <a:pt x="123" y="179"/>
                  <a:pt x="123" y="179"/>
                </a:cubicBezTo>
                <a:cubicBezTo>
                  <a:pt x="123" y="180"/>
                  <a:pt x="123" y="180"/>
                  <a:pt x="123" y="180"/>
                </a:cubicBezTo>
                <a:cubicBezTo>
                  <a:pt x="135" y="234"/>
                  <a:pt x="135" y="234"/>
                  <a:pt x="135" y="234"/>
                </a:cubicBezTo>
                <a:cubicBezTo>
                  <a:pt x="120" y="203"/>
                  <a:pt x="99" y="162"/>
                  <a:pt x="92" y="149"/>
                </a:cubicBezTo>
                <a:cubicBezTo>
                  <a:pt x="88" y="141"/>
                  <a:pt x="93" y="120"/>
                  <a:pt x="93" y="120"/>
                </a:cubicBezTo>
                <a:cubicBezTo>
                  <a:pt x="93" y="120"/>
                  <a:pt x="86" y="124"/>
                  <a:pt x="83" y="127"/>
                </a:cubicBezTo>
                <a:cubicBezTo>
                  <a:pt x="75" y="135"/>
                  <a:pt x="68" y="142"/>
                  <a:pt x="58" y="148"/>
                </a:cubicBezTo>
                <a:cubicBezTo>
                  <a:pt x="45" y="156"/>
                  <a:pt x="32" y="162"/>
                  <a:pt x="18" y="166"/>
                </a:cubicBezTo>
                <a:cubicBezTo>
                  <a:pt x="11" y="168"/>
                  <a:pt x="8" y="173"/>
                  <a:pt x="8" y="181"/>
                </a:cubicBezTo>
                <a:cubicBezTo>
                  <a:pt x="7" y="192"/>
                  <a:pt x="8" y="203"/>
                  <a:pt x="5" y="215"/>
                </a:cubicBezTo>
                <a:cubicBezTo>
                  <a:pt x="2" y="224"/>
                  <a:pt x="4" y="234"/>
                  <a:pt x="3" y="243"/>
                </a:cubicBezTo>
                <a:cubicBezTo>
                  <a:pt x="2" y="259"/>
                  <a:pt x="1" y="274"/>
                  <a:pt x="0" y="290"/>
                </a:cubicBezTo>
                <a:cubicBezTo>
                  <a:pt x="233" y="290"/>
                  <a:pt x="233" y="290"/>
                  <a:pt x="233" y="290"/>
                </a:cubicBezTo>
                <a:cubicBezTo>
                  <a:pt x="232" y="286"/>
                  <a:pt x="232" y="281"/>
                  <a:pt x="231" y="277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1067745"/>
            <a:endParaRPr lang="ko-KR" altLang="en-US" sz="2100" dirty="0">
              <a:ln>
                <a:solidFill>
                  <a:prstClr val="white">
                    <a:lumMod val="95000"/>
                    <a:alpha val="0"/>
                  </a:prstClr>
                </a:solidFill>
              </a:ln>
              <a:solidFill>
                <a:prstClr val="black"/>
              </a:solidFill>
            </a:endParaRPr>
          </a:p>
        </p:txBody>
      </p:sp>
      <p:sp>
        <p:nvSpPr>
          <p:cNvPr id="100" name="Freeform 19"/>
          <p:cNvSpPr>
            <a:spLocks/>
          </p:cNvSpPr>
          <p:nvPr/>
        </p:nvSpPr>
        <p:spPr bwMode="auto">
          <a:xfrm>
            <a:off x="4496115" y="8842960"/>
            <a:ext cx="226252" cy="280865"/>
          </a:xfrm>
          <a:custGeom>
            <a:avLst/>
            <a:gdLst>
              <a:gd name="T0" fmla="*/ 230 w 233"/>
              <a:gd name="T1" fmla="*/ 271 h 290"/>
              <a:gd name="T2" fmla="*/ 220 w 233"/>
              <a:gd name="T3" fmla="*/ 226 h 290"/>
              <a:gd name="T4" fmla="*/ 220 w 233"/>
              <a:gd name="T5" fmla="*/ 196 h 290"/>
              <a:gd name="T6" fmla="*/ 197 w 233"/>
              <a:gd name="T7" fmla="*/ 148 h 290"/>
              <a:gd name="T8" fmla="*/ 160 w 233"/>
              <a:gd name="T9" fmla="*/ 132 h 290"/>
              <a:gd name="T10" fmla="*/ 159 w 233"/>
              <a:gd name="T11" fmla="*/ 235 h 290"/>
              <a:gd name="T12" fmla="*/ 155 w 233"/>
              <a:gd name="T13" fmla="*/ 178 h 290"/>
              <a:gd name="T14" fmla="*/ 147 w 233"/>
              <a:gd name="T15" fmla="*/ 147 h 290"/>
              <a:gd name="T16" fmla="*/ 145 w 233"/>
              <a:gd name="T17" fmla="*/ 145 h 290"/>
              <a:gd name="T18" fmla="*/ 158 w 233"/>
              <a:gd name="T19" fmla="*/ 135 h 290"/>
              <a:gd name="T20" fmla="*/ 168 w 233"/>
              <a:gd name="T21" fmla="*/ 94 h 290"/>
              <a:gd name="T22" fmla="*/ 174 w 233"/>
              <a:gd name="T23" fmla="*/ 72 h 290"/>
              <a:gd name="T24" fmla="*/ 168 w 233"/>
              <a:gd name="T25" fmla="*/ 28 h 290"/>
              <a:gd name="T26" fmla="*/ 163 w 233"/>
              <a:gd name="T27" fmla="*/ 22 h 290"/>
              <a:gd name="T28" fmla="*/ 162 w 233"/>
              <a:gd name="T29" fmla="*/ 20 h 290"/>
              <a:gd name="T30" fmla="*/ 159 w 233"/>
              <a:gd name="T31" fmla="*/ 16 h 290"/>
              <a:gd name="T32" fmla="*/ 154 w 233"/>
              <a:gd name="T33" fmla="*/ 11 h 290"/>
              <a:gd name="T34" fmla="*/ 136 w 233"/>
              <a:gd name="T35" fmla="*/ 2 h 290"/>
              <a:gd name="T36" fmla="*/ 122 w 233"/>
              <a:gd name="T37" fmla="*/ 0 h 290"/>
              <a:gd name="T38" fmla="*/ 111 w 233"/>
              <a:gd name="T39" fmla="*/ 6 h 290"/>
              <a:gd name="T40" fmla="*/ 107 w 233"/>
              <a:gd name="T41" fmla="*/ 9 h 290"/>
              <a:gd name="T42" fmla="*/ 99 w 233"/>
              <a:gd name="T43" fmla="*/ 15 h 290"/>
              <a:gd name="T44" fmla="*/ 88 w 233"/>
              <a:gd name="T45" fmla="*/ 29 h 290"/>
              <a:gd name="T46" fmla="*/ 85 w 233"/>
              <a:gd name="T47" fmla="*/ 37 h 290"/>
              <a:gd name="T48" fmla="*/ 86 w 233"/>
              <a:gd name="T49" fmla="*/ 70 h 290"/>
              <a:gd name="T50" fmla="*/ 90 w 233"/>
              <a:gd name="T51" fmla="*/ 90 h 290"/>
              <a:gd name="T52" fmla="*/ 97 w 233"/>
              <a:gd name="T53" fmla="*/ 115 h 290"/>
              <a:gd name="T54" fmla="*/ 129 w 233"/>
              <a:gd name="T55" fmla="*/ 145 h 290"/>
              <a:gd name="T56" fmla="*/ 121 w 233"/>
              <a:gd name="T57" fmla="*/ 146 h 290"/>
              <a:gd name="T58" fmla="*/ 129 w 233"/>
              <a:gd name="T59" fmla="*/ 164 h 290"/>
              <a:gd name="T60" fmla="*/ 123 w 233"/>
              <a:gd name="T61" fmla="*/ 180 h 290"/>
              <a:gd name="T62" fmla="*/ 92 w 233"/>
              <a:gd name="T63" fmla="*/ 149 h 290"/>
              <a:gd name="T64" fmla="*/ 83 w 233"/>
              <a:gd name="T65" fmla="*/ 127 h 290"/>
              <a:gd name="T66" fmla="*/ 18 w 233"/>
              <a:gd name="T67" fmla="*/ 166 h 290"/>
              <a:gd name="T68" fmla="*/ 5 w 233"/>
              <a:gd name="T69" fmla="*/ 215 h 290"/>
              <a:gd name="T70" fmla="*/ 0 w 233"/>
              <a:gd name="T71" fmla="*/ 290 h 290"/>
              <a:gd name="T72" fmla="*/ 231 w 233"/>
              <a:gd name="T73" fmla="*/ 277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33" h="290">
                <a:moveTo>
                  <a:pt x="231" y="277"/>
                </a:moveTo>
                <a:cubicBezTo>
                  <a:pt x="231" y="275"/>
                  <a:pt x="230" y="273"/>
                  <a:pt x="230" y="271"/>
                </a:cubicBezTo>
                <a:cubicBezTo>
                  <a:pt x="226" y="258"/>
                  <a:pt x="223" y="245"/>
                  <a:pt x="220" y="232"/>
                </a:cubicBezTo>
                <a:cubicBezTo>
                  <a:pt x="220" y="230"/>
                  <a:pt x="220" y="228"/>
                  <a:pt x="220" y="226"/>
                </a:cubicBezTo>
                <a:cubicBezTo>
                  <a:pt x="220" y="220"/>
                  <a:pt x="221" y="215"/>
                  <a:pt x="221" y="209"/>
                </a:cubicBezTo>
                <a:cubicBezTo>
                  <a:pt x="221" y="205"/>
                  <a:pt x="220" y="200"/>
                  <a:pt x="220" y="196"/>
                </a:cubicBezTo>
                <a:cubicBezTo>
                  <a:pt x="220" y="186"/>
                  <a:pt x="220" y="175"/>
                  <a:pt x="218" y="165"/>
                </a:cubicBezTo>
                <a:cubicBezTo>
                  <a:pt x="215" y="153"/>
                  <a:pt x="209" y="149"/>
                  <a:pt x="197" y="148"/>
                </a:cubicBezTo>
                <a:cubicBezTo>
                  <a:pt x="194" y="148"/>
                  <a:pt x="190" y="147"/>
                  <a:pt x="186" y="146"/>
                </a:cubicBezTo>
                <a:cubicBezTo>
                  <a:pt x="177" y="141"/>
                  <a:pt x="169" y="137"/>
                  <a:pt x="160" y="132"/>
                </a:cubicBezTo>
                <a:cubicBezTo>
                  <a:pt x="160" y="132"/>
                  <a:pt x="166" y="141"/>
                  <a:pt x="167" y="164"/>
                </a:cubicBezTo>
                <a:cubicBezTo>
                  <a:pt x="167" y="180"/>
                  <a:pt x="163" y="211"/>
                  <a:pt x="159" y="235"/>
                </a:cubicBezTo>
                <a:cubicBezTo>
                  <a:pt x="155" y="179"/>
                  <a:pt x="155" y="179"/>
                  <a:pt x="155" y="179"/>
                </a:cubicBezTo>
                <a:cubicBezTo>
                  <a:pt x="155" y="178"/>
                  <a:pt x="155" y="178"/>
                  <a:pt x="155" y="178"/>
                </a:cubicBezTo>
                <a:cubicBezTo>
                  <a:pt x="145" y="163"/>
                  <a:pt x="145" y="163"/>
                  <a:pt x="145" y="163"/>
                </a:cubicBezTo>
                <a:cubicBezTo>
                  <a:pt x="147" y="147"/>
                  <a:pt x="147" y="147"/>
                  <a:pt x="147" y="147"/>
                </a:cubicBezTo>
                <a:cubicBezTo>
                  <a:pt x="147" y="146"/>
                  <a:pt x="147" y="146"/>
                  <a:pt x="147" y="145"/>
                </a:cubicBezTo>
                <a:cubicBezTo>
                  <a:pt x="146" y="145"/>
                  <a:pt x="146" y="145"/>
                  <a:pt x="145" y="145"/>
                </a:cubicBezTo>
                <a:cubicBezTo>
                  <a:pt x="142" y="145"/>
                  <a:pt x="142" y="145"/>
                  <a:pt x="142" y="145"/>
                </a:cubicBezTo>
                <a:cubicBezTo>
                  <a:pt x="158" y="135"/>
                  <a:pt x="158" y="135"/>
                  <a:pt x="158" y="135"/>
                </a:cubicBezTo>
                <a:cubicBezTo>
                  <a:pt x="157" y="135"/>
                  <a:pt x="157" y="124"/>
                  <a:pt x="156" y="123"/>
                </a:cubicBezTo>
                <a:cubicBezTo>
                  <a:pt x="161" y="113"/>
                  <a:pt x="163" y="110"/>
                  <a:pt x="168" y="94"/>
                </a:cubicBezTo>
                <a:cubicBezTo>
                  <a:pt x="169" y="90"/>
                  <a:pt x="173" y="95"/>
                  <a:pt x="175" y="78"/>
                </a:cubicBezTo>
                <a:cubicBezTo>
                  <a:pt x="176" y="76"/>
                  <a:pt x="176" y="73"/>
                  <a:pt x="174" y="72"/>
                </a:cubicBezTo>
                <a:cubicBezTo>
                  <a:pt x="176" y="66"/>
                  <a:pt x="181" y="48"/>
                  <a:pt x="176" y="35"/>
                </a:cubicBezTo>
                <a:cubicBezTo>
                  <a:pt x="174" y="31"/>
                  <a:pt x="173" y="30"/>
                  <a:pt x="168" y="28"/>
                </a:cubicBezTo>
                <a:cubicBezTo>
                  <a:pt x="168" y="27"/>
                  <a:pt x="168" y="25"/>
                  <a:pt x="169" y="25"/>
                </a:cubicBezTo>
                <a:cubicBezTo>
                  <a:pt x="169" y="25"/>
                  <a:pt x="166" y="25"/>
                  <a:pt x="163" y="22"/>
                </a:cubicBezTo>
                <a:cubicBezTo>
                  <a:pt x="164" y="22"/>
                  <a:pt x="164" y="22"/>
                  <a:pt x="165" y="22"/>
                </a:cubicBezTo>
                <a:cubicBezTo>
                  <a:pt x="164" y="21"/>
                  <a:pt x="163" y="21"/>
                  <a:pt x="162" y="20"/>
                </a:cubicBezTo>
                <a:cubicBezTo>
                  <a:pt x="162" y="20"/>
                  <a:pt x="161" y="20"/>
                  <a:pt x="161" y="19"/>
                </a:cubicBezTo>
                <a:cubicBezTo>
                  <a:pt x="161" y="18"/>
                  <a:pt x="160" y="17"/>
                  <a:pt x="159" y="16"/>
                </a:cubicBezTo>
                <a:cubicBezTo>
                  <a:pt x="158" y="16"/>
                  <a:pt x="157" y="15"/>
                  <a:pt x="156" y="14"/>
                </a:cubicBezTo>
                <a:cubicBezTo>
                  <a:pt x="156" y="13"/>
                  <a:pt x="155" y="12"/>
                  <a:pt x="154" y="11"/>
                </a:cubicBezTo>
                <a:cubicBezTo>
                  <a:pt x="149" y="6"/>
                  <a:pt x="143" y="4"/>
                  <a:pt x="137" y="3"/>
                </a:cubicBezTo>
                <a:cubicBezTo>
                  <a:pt x="135" y="2"/>
                  <a:pt x="134" y="4"/>
                  <a:pt x="136" y="2"/>
                </a:cubicBezTo>
                <a:cubicBezTo>
                  <a:pt x="132" y="3"/>
                  <a:pt x="131" y="1"/>
                  <a:pt x="131" y="1"/>
                </a:cubicBezTo>
                <a:cubicBezTo>
                  <a:pt x="129" y="3"/>
                  <a:pt x="122" y="0"/>
                  <a:pt x="122" y="0"/>
                </a:cubicBezTo>
                <a:cubicBezTo>
                  <a:pt x="122" y="0"/>
                  <a:pt x="123" y="2"/>
                  <a:pt x="120" y="3"/>
                </a:cubicBezTo>
                <a:cubicBezTo>
                  <a:pt x="115" y="4"/>
                  <a:pt x="111" y="6"/>
                  <a:pt x="111" y="6"/>
                </a:cubicBezTo>
                <a:cubicBezTo>
                  <a:pt x="111" y="6"/>
                  <a:pt x="113" y="7"/>
                  <a:pt x="109" y="9"/>
                </a:cubicBezTo>
                <a:cubicBezTo>
                  <a:pt x="109" y="9"/>
                  <a:pt x="107" y="9"/>
                  <a:pt x="107" y="9"/>
                </a:cubicBezTo>
                <a:cubicBezTo>
                  <a:pt x="107" y="9"/>
                  <a:pt x="111" y="10"/>
                  <a:pt x="108" y="10"/>
                </a:cubicBezTo>
                <a:cubicBezTo>
                  <a:pt x="105" y="11"/>
                  <a:pt x="102" y="13"/>
                  <a:pt x="99" y="15"/>
                </a:cubicBezTo>
                <a:cubicBezTo>
                  <a:pt x="93" y="18"/>
                  <a:pt x="95" y="19"/>
                  <a:pt x="95" y="19"/>
                </a:cubicBezTo>
                <a:cubicBezTo>
                  <a:pt x="95" y="19"/>
                  <a:pt x="90" y="26"/>
                  <a:pt x="88" y="29"/>
                </a:cubicBezTo>
                <a:cubicBezTo>
                  <a:pt x="85" y="31"/>
                  <a:pt x="84" y="38"/>
                  <a:pt x="84" y="38"/>
                </a:cubicBezTo>
                <a:cubicBezTo>
                  <a:pt x="84" y="38"/>
                  <a:pt x="85" y="37"/>
                  <a:pt x="85" y="37"/>
                </a:cubicBezTo>
                <a:cubicBezTo>
                  <a:pt x="85" y="40"/>
                  <a:pt x="82" y="48"/>
                  <a:pt x="85" y="63"/>
                </a:cubicBezTo>
                <a:cubicBezTo>
                  <a:pt x="85" y="65"/>
                  <a:pt x="86" y="70"/>
                  <a:pt x="86" y="70"/>
                </a:cubicBezTo>
                <a:cubicBezTo>
                  <a:pt x="86" y="70"/>
                  <a:pt x="80" y="71"/>
                  <a:pt x="83" y="80"/>
                </a:cubicBezTo>
                <a:cubicBezTo>
                  <a:pt x="84" y="84"/>
                  <a:pt x="86" y="88"/>
                  <a:pt x="90" y="90"/>
                </a:cubicBezTo>
                <a:cubicBezTo>
                  <a:pt x="92" y="91"/>
                  <a:pt x="94" y="99"/>
                  <a:pt x="94" y="100"/>
                </a:cubicBezTo>
                <a:cubicBezTo>
                  <a:pt x="96" y="107"/>
                  <a:pt x="97" y="115"/>
                  <a:pt x="97" y="115"/>
                </a:cubicBezTo>
                <a:cubicBezTo>
                  <a:pt x="95" y="125"/>
                  <a:pt x="95" y="125"/>
                  <a:pt x="95" y="125"/>
                </a:cubicBezTo>
                <a:cubicBezTo>
                  <a:pt x="129" y="145"/>
                  <a:pt x="129" y="145"/>
                  <a:pt x="129" y="145"/>
                </a:cubicBezTo>
                <a:cubicBezTo>
                  <a:pt x="122" y="145"/>
                  <a:pt x="122" y="145"/>
                  <a:pt x="122" y="145"/>
                </a:cubicBezTo>
                <a:cubicBezTo>
                  <a:pt x="122" y="145"/>
                  <a:pt x="121" y="145"/>
                  <a:pt x="121" y="146"/>
                </a:cubicBezTo>
                <a:cubicBezTo>
                  <a:pt x="121" y="146"/>
                  <a:pt x="121" y="147"/>
                  <a:pt x="121" y="147"/>
                </a:cubicBezTo>
                <a:cubicBezTo>
                  <a:pt x="129" y="164"/>
                  <a:pt x="129" y="164"/>
                  <a:pt x="129" y="164"/>
                </a:cubicBezTo>
                <a:cubicBezTo>
                  <a:pt x="123" y="179"/>
                  <a:pt x="123" y="179"/>
                  <a:pt x="123" y="179"/>
                </a:cubicBezTo>
                <a:cubicBezTo>
                  <a:pt x="123" y="180"/>
                  <a:pt x="123" y="180"/>
                  <a:pt x="123" y="180"/>
                </a:cubicBezTo>
                <a:cubicBezTo>
                  <a:pt x="135" y="234"/>
                  <a:pt x="135" y="234"/>
                  <a:pt x="135" y="234"/>
                </a:cubicBezTo>
                <a:cubicBezTo>
                  <a:pt x="120" y="203"/>
                  <a:pt x="99" y="162"/>
                  <a:pt x="92" y="149"/>
                </a:cubicBezTo>
                <a:cubicBezTo>
                  <a:pt x="88" y="141"/>
                  <a:pt x="93" y="120"/>
                  <a:pt x="93" y="120"/>
                </a:cubicBezTo>
                <a:cubicBezTo>
                  <a:pt x="93" y="120"/>
                  <a:pt x="86" y="124"/>
                  <a:pt x="83" y="127"/>
                </a:cubicBezTo>
                <a:cubicBezTo>
                  <a:pt x="75" y="135"/>
                  <a:pt x="68" y="142"/>
                  <a:pt x="58" y="148"/>
                </a:cubicBezTo>
                <a:cubicBezTo>
                  <a:pt x="45" y="156"/>
                  <a:pt x="32" y="162"/>
                  <a:pt x="18" y="166"/>
                </a:cubicBezTo>
                <a:cubicBezTo>
                  <a:pt x="11" y="168"/>
                  <a:pt x="8" y="173"/>
                  <a:pt x="8" y="181"/>
                </a:cubicBezTo>
                <a:cubicBezTo>
                  <a:pt x="7" y="192"/>
                  <a:pt x="8" y="203"/>
                  <a:pt x="5" y="215"/>
                </a:cubicBezTo>
                <a:cubicBezTo>
                  <a:pt x="2" y="224"/>
                  <a:pt x="4" y="234"/>
                  <a:pt x="3" y="243"/>
                </a:cubicBezTo>
                <a:cubicBezTo>
                  <a:pt x="2" y="259"/>
                  <a:pt x="1" y="274"/>
                  <a:pt x="0" y="290"/>
                </a:cubicBezTo>
                <a:cubicBezTo>
                  <a:pt x="233" y="290"/>
                  <a:pt x="233" y="290"/>
                  <a:pt x="233" y="290"/>
                </a:cubicBezTo>
                <a:cubicBezTo>
                  <a:pt x="232" y="286"/>
                  <a:pt x="232" y="281"/>
                  <a:pt x="231" y="277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1067745"/>
            <a:endParaRPr lang="ko-KR" altLang="en-US" sz="2100" dirty="0">
              <a:ln>
                <a:solidFill>
                  <a:prstClr val="white">
                    <a:lumMod val="95000"/>
                    <a:alpha val="0"/>
                  </a:prstClr>
                </a:solidFill>
              </a:ln>
              <a:solidFill>
                <a:prstClr val="black"/>
              </a:solidFill>
            </a:endParaRPr>
          </a:p>
        </p:txBody>
      </p:sp>
      <p:sp>
        <p:nvSpPr>
          <p:cNvPr id="101" name="Freeform 19"/>
          <p:cNvSpPr>
            <a:spLocks/>
          </p:cNvSpPr>
          <p:nvPr/>
        </p:nvSpPr>
        <p:spPr bwMode="auto">
          <a:xfrm>
            <a:off x="4621453" y="8901235"/>
            <a:ext cx="226252" cy="280865"/>
          </a:xfrm>
          <a:custGeom>
            <a:avLst/>
            <a:gdLst>
              <a:gd name="T0" fmla="*/ 230 w 233"/>
              <a:gd name="T1" fmla="*/ 271 h 290"/>
              <a:gd name="T2" fmla="*/ 220 w 233"/>
              <a:gd name="T3" fmla="*/ 226 h 290"/>
              <a:gd name="T4" fmla="*/ 220 w 233"/>
              <a:gd name="T5" fmla="*/ 196 h 290"/>
              <a:gd name="T6" fmla="*/ 197 w 233"/>
              <a:gd name="T7" fmla="*/ 148 h 290"/>
              <a:gd name="T8" fmla="*/ 160 w 233"/>
              <a:gd name="T9" fmla="*/ 132 h 290"/>
              <a:gd name="T10" fmla="*/ 159 w 233"/>
              <a:gd name="T11" fmla="*/ 235 h 290"/>
              <a:gd name="T12" fmla="*/ 155 w 233"/>
              <a:gd name="T13" fmla="*/ 178 h 290"/>
              <a:gd name="T14" fmla="*/ 147 w 233"/>
              <a:gd name="T15" fmla="*/ 147 h 290"/>
              <a:gd name="T16" fmla="*/ 145 w 233"/>
              <a:gd name="T17" fmla="*/ 145 h 290"/>
              <a:gd name="T18" fmla="*/ 158 w 233"/>
              <a:gd name="T19" fmla="*/ 135 h 290"/>
              <a:gd name="T20" fmla="*/ 168 w 233"/>
              <a:gd name="T21" fmla="*/ 94 h 290"/>
              <a:gd name="T22" fmla="*/ 174 w 233"/>
              <a:gd name="T23" fmla="*/ 72 h 290"/>
              <a:gd name="T24" fmla="*/ 168 w 233"/>
              <a:gd name="T25" fmla="*/ 28 h 290"/>
              <a:gd name="T26" fmla="*/ 163 w 233"/>
              <a:gd name="T27" fmla="*/ 22 h 290"/>
              <a:gd name="T28" fmla="*/ 162 w 233"/>
              <a:gd name="T29" fmla="*/ 20 h 290"/>
              <a:gd name="T30" fmla="*/ 159 w 233"/>
              <a:gd name="T31" fmla="*/ 16 h 290"/>
              <a:gd name="T32" fmla="*/ 154 w 233"/>
              <a:gd name="T33" fmla="*/ 11 h 290"/>
              <a:gd name="T34" fmla="*/ 136 w 233"/>
              <a:gd name="T35" fmla="*/ 2 h 290"/>
              <a:gd name="T36" fmla="*/ 122 w 233"/>
              <a:gd name="T37" fmla="*/ 0 h 290"/>
              <a:gd name="T38" fmla="*/ 111 w 233"/>
              <a:gd name="T39" fmla="*/ 6 h 290"/>
              <a:gd name="T40" fmla="*/ 107 w 233"/>
              <a:gd name="T41" fmla="*/ 9 h 290"/>
              <a:gd name="T42" fmla="*/ 99 w 233"/>
              <a:gd name="T43" fmla="*/ 15 h 290"/>
              <a:gd name="T44" fmla="*/ 88 w 233"/>
              <a:gd name="T45" fmla="*/ 29 h 290"/>
              <a:gd name="T46" fmla="*/ 85 w 233"/>
              <a:gd name="T47" fmla="*/ 37 h 290"/>
              <a:gd name="T48" fmla="*/ 86 w 233"/>
              <a:gd name="T49" fmla="*/ 70 h 290"/>
              <a:gd name="T50" fmla="*/ 90 w 233"/>
              <a:gd name="T51" fmla="*/ 90 h 290"/>
              <a:gd name="T52" fmla="*/ 97 w 233"/>
              <a:gd name="T53" fmla="*/ 115 h 290"/>
              <a:gd name="T54" fmla="*/ 129 w 233"/>
              <a:gd name="T55" fmla="*/ 145 h 290"/>
              <a:gd name="T56" fmla="*/ 121 w 233"/>
              <a:gd name="T57" fmla="*/ 146 h 290"/>
              <a:gd name="T58" fmla="*/ 129 w 233"/>
              <a:gd name="T59" fmla="*/ 164 h 290"/>
              <a:gd name="T60" fmla="*/ 123 w 233"/>
              <a:gd name="T61" fmla="*/ 180 h 290"/>
              <a:gd name="T62" fmla="*/ 92 w 233"/>
              <a:gd name="T63" fmla="*/ 149 h 290"/>
              <a:gd name="T64" fmla="*/ 83 w 233"/>
              <a:gd name="T65" fmla="*/ 127 h 290"/>
              <a:gd name="T66" fmla="*/ 18 w 233"/>
              <a:gd name="T67" fmla="*/ 166 h 290"/>
              <a:gd name="T68" fmla="*/ 5 w 233"/>
              <a:gd name="T69" fmla="*/ 215 h 290"/>
              <a:gd name="T70" fmla="*/ 0 w 233"/>
              <a:gd name="T71" fmla="*/ 290 h 290"/>
              <a:gd name="T72" fmla="*/ 231 w 233"/>
              <a:gd name="T73" fmla="*/ 277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33" h="290">
                <a:moveTo>
                  <a:pt x="231" y="277"/>
                </a:moveTo>
                <a:cubicBezTo>
                  <a:pt x="231" y="275"/>
                  <a:pt x="230" y="273"/>
                  <a:pt x="230" y="271"/>
                </a:cubicBezTo>
                <a:cubicBezTo>
                  <a:pt x="226" y="258"/>
                  <a:pt x="223" y="245"/>
                  <a:pt x="220" y="232"/>
                </a:cubicBezTo>
                <a:cubicBezTo>
                  <a:pt x="220" y="230"/>
                  <a:pt x="220" y="228"/>
                  <a:pt x="220" y="226"/>
                </a:cubicBezTo>
                <a:cubicBezTo>
                  <a:pt x="220" y="220"/>
                  <a:pt x="221" y="215"/>
                  <a:pt x="221" y="209"/>
                </a:cubicBezTo>
                <a:cubicBezTo>
                  <a:pt x="221" y="205"/>
                  <a:pt x="220" y="200"/>
                  <a:pt x="220" y="196"/>
                </a:cubicBezTo>
                <a:cubicBezTo>
                  <a:pt x="220" y="186"/>
                  <a:pt x="220" y="175"/>
                  <a:pt x="218" y="165"/>
                </a:cubicBezTo>
                <a:cubicBezTo>
                  <a:pt x="215" y="153"/>
                  <a:pt x="209" y="149"/>
                  <a:pt x="197" y="148"/>
                </a:cubicBezTo>
                <a:cubicBezTo>
                  <a:pt x="194" y="148"/>
                  <a:pt x="190" y="147"/>
                  <a:pt x="186" y="146"/>
                </a:cubicBezTo>
                <a:cubicBezTo>
                  <a:pt x="177" y="141"/>
                  <a:pt x="169" y="137"/>
                  <a:pt x="160" y="132"/>
                </a:cubicBezTo>
                <a:cubicBezTo>
                  <a:pt x="160" y="132"/>
                  <a:pt x="166" y="141"/>
                  <a:pt x="167" y="164"/>
                </a:cubicBezTo>
                <a:cubicBezTo>
                  <a:pt x="167" y="180"/>
                  <a:pt x="163" y="211"/>
                  <a:pt x="159" y="235"/>
                </a:cubicBezTo>
                <a:cubicBezTo>
                  <a:pt x="155" y="179"/>
                  <a:pt x="155" y="179"/>
                  <a:pt x="155" y="179"/>
                </a:cubicBezTo>
                <a:cubicBezTo>
                  <a:pt x="155" y="178"/>
                  <a:pt x="155" y="178"/>
                  <a:pt x="155" y="178"/>
                </a:cubicBezTo>
                <a:cubicBezTo>
                  <a:pt x="145" y="163"/>
                  <a:pt x="145" y="163"/>
                  <a:pt x="145" y="163"/>
                </a:cubicBezTo>
                <a:cubicBezTo>
                  <a:pt x="147" y="147"/>
                  <a:pt x="147" y="147"/>
                  <a:pt x="147" y="147"/>
                </a:cubicBezTo>
                <a:cubicBezTo>
                  <a:pt x="147" y="146"/>
                  <a:pt x="147" y="146"/>
                  <a:pt x="147" y="145"/>
                </a:cubicBezTo>
                <a:cubicBezTo>
                  <a:pt x="146" y="145"/>
                  <a:pt x="146" y="145"/>
                  <a:pt x="145" y="145"/>
                </a:cubicBezTo>
                <a:cubicBezTo>
                  <a:pt x="142" y="145"/>
                  <a:pt x="142" y="145"/>
                  <a:pt x="142" y="145"/>
                </a:cubicBezTo>
                <a:cubicBezTo>
                  <a:pt x="158" y="135"/>
                  <a:pt x="158" y="135"/>
                  <a:pt x="158" y="135"/>
                </a:cubicBezTo>
                <a:cubicBezTo>
                  <a:pt x="157" y="135"/>
                  <a:pt x="157" y="124"/>
                  <a:pt x="156" y="123"/>
                </a:cubicBezTo>
                <a:cubicBezTo>
                  <a:pt x="161" y="113"/>
                  <a:pt x="163" y="110"/>
                  <a:pt x="168" y="94"/>
                </a:cubicBezTo>
                <a:cubicBezTo>
                  <a:pt x="169" y="90"/>
                  <a:pt x="173" y="95"/>
                  <a:pt x="175" y="78"/>
                </a:cubicBezTo>
                <a:cubicBezTo>
                  <a:pt x="176" y="76"/>
                  <a:pt x="176" y="73"/>
                  <a:pt x="174" y="72"/>
                </a:cubicBezTo>
                <a:cubicBezTo>
                  <a:pt x="176" y="66"/>
                  <a:pt x="181" y="48"/>
                  <a:pt x="176" y="35"/>
                </a:cubicBezTo>
                <a:cubicBezTo>
                  <a:pt x="174" y="31"/>
                  <a:pt x="173" y="30"/>
                  <a:pt x="168" y="28"/>
                </a:cubicBezTo>
                <a:cubicBezTo>
                  <a:pt x="168" y="27"/>
                  <a:pt x="168" y="25"/>
                  <a:pt x="169" y="25"/>
                </a:cubicBezTo>
                <a:cubicBezTo>
                  <a:pt x="169" y="25"/>
                  <a:pt x="166" y="25"/>
                  <a:pt x="163" y="22"/>
                </a:cubicBezTo>
                <a:cubicBezTo>
                  <a:pt x="164" y="22"/>
                  <a:pt x="164" y="22"/>
                  <a:pt x="165" y="22"/>
                </a:cubicBezTo>
                <a:cubicBezTo>
                  <a:pt x="164" y="21"/>
                  <a:pt x="163" y="21"/>
                  <a:pt x="162" y="20"/>
                </a:cubicBezTo>
                <a:cubicBezTo>
                  <a:pt x="162" y="20"/>
                  <a:pt x="161" y="20"/>
                  <a:pt x="161" y="19"/>
                </a:cubicBezTo>
                <a:cubicBezTo>
                  <a:pt x="161" y="18"/>
                  <a:pt x="160" y="17"/>
                  <a:pt x="159" y="16"/>
                </a:cubicBezTo>
                <a:cubicBezTo>
                  <a:pt x="158" y="16"/>
                  <a:pt x="157" y="15"/>
                  <a:pt x="156" y="14"/>
                </a:cubicBezTo>
                <a:cubicBezTo>
                  <a:pt x="156" y="13"/>
                  <a:pt x="155" y="12"/>
                  <a:pt x="154" y="11"/>
                </a:cubicBezTo>
                <a:cubicBezTo>
                  <a:pt x="149" y="6"/>
                  <a:pt x="143" y="4"/>
                  <a:pt x="137" y="3"/>
                </a:cubicBezTo>
                <a:cubicBezTo>
                  <a:pt x="135" y="2"/>
                  <a:pt x="134" y="4"/>
                  <a:pt x="136" y="2"/>
                </a:cubicBezTo>
                <a:cubicBezTo>
                  <a:pt x="132" y="3"/>
                  <a:pt x="131" y="1"/>
                  <a:pt x="131" y="1"/>
                </a:cubicBezTo>
                <a:cubicBezTo>
                  <a:pt x="129" y="3"/>
                  <a:pt x="122" y="0"/>
                  <a:pt x="122" y="0"/>
                </a:cubicBezTo>
                <a:cubicBezTo>
                  <a:pt x="122" y="0"/>
                  <a:pt x="123" y="2"/>
                  <a:pt x="120" y="3"/>
                </a:cubicBezTo>
                <a:cubicBezTo>
                  <a:pt x="115" y="4"/>
                  <a:pt x="111" y="6"/>
                  <a:pt x="111" y="6"/>
                </a:cubicBezTo>
                <a:cubicBezTo>
                  <a:pt x="111" y="6"/>
                  <a:pt x="113" y="7"/>
                  <a:pt x="109" y="9"/>
                </a:cubicBezTo>
                <a:cubicBezTo>
                  <a:pt x="109" y="9"/>
                  <a:pt x="107" y="9"/>
                  <a:pt x="107" y="9"/>
                </a:cubicBezTo>
                <a:cubicBezTo>
                  <a:pt x="107" y="9"/>
                  <a:pt x="111" y="10"/>
                  <a:pt x="108" y="10"/>
                </a:cubicBezTo>
                <a:cubicBezTo>
                  <a:pt x="105" y="11"/>
                  <a:pt x="102" y="13"/>
                  <a:pt x="99" y="15"/>
                </a:cubicBezTo>
                <a:cubicBezTo>
                  <a:pt x="93" y="18"/>
                  <a:pt x="95" y="19"/>
                  <a:pt x="95" y="19"/>
                </a:cubicBezTo>
                <a:cubicBezTo>
                  <a:pt x="95" y="19"/>
                  <a:pt x="90" y="26"/>
                  <a:pt x="88" y="29"/>
                </a:cubicBezTo>
                <a:cubicBezTo>
                  <a:pt x="85" y="31"/>
                  <a:pt x="84" y="38"/>
                  <a:pt x="84" y="38"/>
                </a:cubicBezTo>
                <a:cubicBezTo>
                  <a:pt x="84" y="38"/>
                  <a:pt x="85" y="37"/>
                  <a:pt x="85" y="37"/>
                </a:cubicBezTo>
                <a:cubicBezTo>
                  <a:pt x="85" y="40"/>
                  <a:pt x="82" y="48"/>
                  <a:pt x="85" y="63"/>
                </a:cubicBezTo>
                <a:cubicBezTo>
                  <a:pt x="85" y="65"/>
                  <a:pt x="86" y="70"/>
                  <a:pt x="86" y="70"/>
                </a:cubicBezTo>
                <a:cubicBezTo>
                  <a:pt x="86" y="70"/>
                  <a:pt x="80" y="71"/>
                  <a:pt x="83" y="80"/>
                </a:cubicBezTo>
                <a:cubicBezTo>
                  <a:pt x="84" y="84"/>
                  <a:pt x="86" y="88"/>
                  <a:pt x="90" y="90"/>
                </a:cubicBezTo>
                <a:cubicBezTo>
                  <a:pt x="92" y="91"/>
                  <a:pt x="94" y="99"/>
                  <a:pt x="94" y="100"/>
                </a:cubicBezTo>
                <a:cubicBezTo>
                  <a:pt x="96" y="107"/>
                  <a:pt x="97" y="115"/>
                  <a:pt x="97" y="115"/>
                </a:cubicBezTo>
                <a:cubicBezTo>
                  <a:pt x="95" y="125"/>
                  <a:pt x="95" y="125"/>
                  <a:pt x="95" y="125"/>
                </a:cubicBezTo>
                <a:cubicBezTo>
                  <a:pt x="129" y="145"/>
                  <a:pt x="129" y="145"/>
                  <a:pt x="129" y="145"/>
                </a:cubicBezTo>
                <a:cubicBezTo>
                  <a:pt x="122" y="145"/>
                  <a:pt x="122" y="145"/>
                  <a:pt x="122" y="145"/>
                </a:cubicBezTo>
                <a:cubicBezTo>
                  <a:pt x="122" y="145"/>
                  <a:pt x="121" y="145"/>
                  <a:pt x="121" y="146"/>
                </a:cubicBezTo>
                <a:cubicBezTo>
                  <a:pt x="121" y="146"/>
                  <a:pt x="121" y="147"/>
                  <a:pt x="121" y="147"/>
                </a:cubicBezTo>
                <a:cubicBezTo>
                  <a:pt x="129" y="164"/>
                  <a:pt x="129" y="164"/>
                  <a:pt x="129" y="164"/>
                </a:cubicBezTo>
                <a:cubicBezTo>
                  <a:pt x="123" y="179"/>
                  <a:pt x="123" y="179"/>
                  <a:pt x="123" y="179"/>
                </a:cubicBezTo>
                <a:cubicBezTo>
                  <a:pt x="123" y="180"/>
                  <a:pt x="123" y="180"/>
                  <a:pt x="123" y="180"/>
                </a:cubicBezTo>
                <a:cubicBezTo>
                  <a:pt x="135" y="234"/>
                  <a:pt x="135" y="234"/>
                  <a:pt x="135" y="234"/>
                </a:cubicBezTo>
                <a:cubicBezTo>
                  <a:pt x="120" y="203"/>
                  <a:pt x="99" y="162"/>
                  <a:pt x="92" y="149"/>
                </a:cubicBezTo>
                <a:cubicBezTo>
                  <a:pt x="88" y="141"/>
                  <a:pt x="93" y="120"/>
                  <a:pt x="93" y="120"/>
                </a:cubicBezTo>
                <a:cubicBezTo>
                  <a:pt x="93" y="120"/>
                  <a:pt x="86" y="124"/>
                  <a:pt x="83" y="127"/>
                </a:cubicBezTo>
                <a:cubicBezTo>
                  <a:pt x="75" y="135"/>
                  <a:pt x="68" y="142"/>
                  <a:pt x="58" y="148"/>
                </a:cubicBezTo>
                <a:cubicBezTo>
                  <a:pt x="45" y="156"/>
                  <a:pt x="32" y="162"/>
                  <a:pt x="18" y="166"/>
                </a:cubicBezTo>
                <a:cubicBezTo>
                  <a:pt x="11" y="168"/>
                  <a:pt x="8" y="173"/>
                  <a:pt x="8" y="181"/>
                </a:cubicBezTo>
                <a:cubicBezTo>
                  <a:pt x="7" y="192"/>
                  <a:pt x="8" y="203"/>
                  <a:pt x="5" y="215"/>
                </a:cubicBezTo>
                <a:cubicBezTo>
                  <a:pt x="2" y="224"/>
                  <a:pt x="4" y="234"/>
                  <a:pt x="3" y="243"/>
                </a:cubicBezTo>
                <a:cubicBezTo>
                  <a:pt x="2" y="259"/>
                  <a:pt x="1" y="274"/>
                  <a:pt x="0" y="290"/>
                </a:cubicBezTo>
                <a:cubicBezTo>
                  <a:pt x="233" y="290"/>
                  <a:pt x="233" y="290"/>
                  <a:pt x="233" y="290"/>
                </a:cubicBezTo>
                <a:cubicBezTo>
                  <a:pt x="232" y="286"/>
                  <a:pt x="232" y="281"/>
                  <a:pt x="231" y="277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1067745"/>
            <a:endParaRPr lang="ko-KR" altLang="en-US" sz="2100" dirty="0">
              <a:ln>
                <a:solidFill>
                  <a:prstClr val="white">
                    <a:lumMod val="95000"/>
                    <a:alpha val="0"/>
                  </a:prstClr>
                </a:solidFill>
              </a:ln>
              <a:solidFill>
                <a:prstClr val="black"/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885559" y="5526138"/>
            <a:ext cx="891442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+mj-ea"/>
                <a:ea typeface="+mj-ea"/>
              </a:rPr>
              <a:t>1962.05.14  </a:t>
            </a:r>
            <a:r>
              <a:rPr lang="ko-KR" altLang="en-US" sz="2400" dirty="0" smtClean="0">
                <a:latin typeface="+mj-ea"/>
                <a:ea typeface="+mj-ea"/>
              </a:rPr>
              <a:t>상공부장관 설립인가 득</a:t>
            </a:r>
            <a:endParaRPr lang="en-US" altLang="ko-KR" sz="24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+mj-ea"/>
                <a:ea typeface="+mj-ea"/>
              </a:rPr>
              <a:t>1968.02.05  </a:t>
            </a:r>
            <a:r>
              <a:rPr lang="ko-KR" altLang="en-US" sz="2400" dirty="0" smtClean="0">
                <a:latin typeface="+mj-ea"/>
                <a:ea typeface="+mj-ea"/>
              </a:rPr>
              <a:t>조선공제사업 인가</a:t>
            </a:r>
            <a:r>
              <a:rPr lang="en-US" altLang="ko-KR" sz="2400" dirty="0" smtClean="0">
                <a:latin typeface="+mj-ea"/>
                <a:ea typeface="+mj-ea"/>
              </a:rPr>
              <a:t>(</a:t>
            </a:r>
            <a:r>
              <a:rPr lang="ko-KR" altLang="en-US" sz="2400" dirty="0" smtClean="0">
                <a:latin typeface="+mj-ea"/>
                <a:ea typeface="+mj-ea"/>
              </a:rPr>
              <a:t>상공부장관</a:t>
            </a:r>
            <a:r>
              <a:rPr lang="en-US" altLang="ko-KR" sz="2400" dirty="0" smtClean="0"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+mj-ea"/>
                <a:ea typeface="+mj-ea"/>
              </a:rPr>
              <a:t>1987.11.25  </a:t>
            </a:r>
            <a:r>
              <a:rPr lang="ko-KR" altLang="en-US" sz="2400" dirty="0" err="1" smtClean="0">
                <a:latin typeface="+mj-ea"/>
                <a:ea typeface="+mj-ea"/>
              </a:rPr>
              <a:t>조선회관</a:t>
            </a:r>
            <a:r>
              <a:rPr lang="ko-KR" altLang="en-US" sz="2400" dirty="0" smtClean="0">
                <a:latin typeface="+mj-ea"/>
                <a:ea typeface="+mj-ea"/>
              </a:rPr>
              <a:t> 준공</a:t>
            </a:r>
            <a:endParaRPr lang="en-US" altLang="ko-KR" sz="24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+mj-ea"/>
                <a:ea typeface="+mj-ea"/>
              </a:rPr>
              <a:t>2020.08.27  </a:t>
            </a:r>
            <a:r>
              <a:rPr lang="ko-KR" altLang="en-US" sz="2400" dirty="0" err="1" smtClean="0">
                <a:latin typeface="+mj-ea"/>
                <a:ea typeface="+mj-ea"/>
              </a:rPr>
              <a:t>한국중소조선공업협동조합</a:t>
            </a:r>
            <a:r>
              <a:rPr lang="ko-KR" altLang="en-US" sz="2400" dirty="0" smtClean="0">
                <a:latin typeface="+mj-ea"/>
                <a:ea typeface="+mj-ea"/>
              </a:rPr>
              <a:t> 개칭</a:t>
            </a:r>
            <a:endParaRPr lang="en-US" altLang="ko-KR" sz="24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+mj-ea"/>
                <a:ea typeface="+mj-ea"/>
              </a:rPr>
              <a:t>2025.02.01  R&amp;D </a:t>
            </a:r>
            <a:r>
              <a:rPr lang="ko-KR" altLang="en-US" sz="2400" dirty="0" smtClean="0">
                <a:latin typeface="+mj-ea"/>
                <a:ea typeface="+mj-ea"/>
              </a:rPr>
              <a:t>지원센터 개설 운영</a:t>
            </a:r>
            <a:endParaRPr lang="ko-KR" altLang="en-US" sz="2400" dirty="0">
              <a:latin typeface="+mj-ea"/>
              <a:ea typeface="+mj-ea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7885559" y="8343899"/>
            <a:ext cx="89144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+mj-ea"/>
                <a:ea typeface="+mj-ea"/>
              </a:rPr>
              <a:t>상근임원 </a:t>
            </a:r>
            <a:r>
              <a:rPr lang="en-US" altLang="ko-KR" sz="2400" dirty="0" smtClean="0">
                <a:latin typeface="+mj-ea"/>
                <a:ea typeface="+mj-ea"/>
              </a:rPr>
              <a:t>: </a:t>
            </a:r>
            <a:r>
              <a:rPr lang="ko-KR" altLang="en-US" sz="2400" dirty="0" smtClean="0">
                <a:latin typeface="+mj-ea"/>
                <a:ea typeface="+mj-ea"/>
              </a:rPr>
              <a:t>전무이사  </a:t>
            </a:r>
            <a:r>
              <a:rPr lang="ko-KR" altLang="en-US" sz="2400" dirty="0" err="1" smtClean="0">
                <a:latin typeface="+mj-ea"/>
                <a:ea typeface="+mj-ea"/>
              </a:rPr>
              <a:t>한기원</a:t>
            </a:r>
            <a:endParaRPr lang="en-US" altLang="ko-KR" sz="24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+mj-ea"/>
                <a:ea typeface="+mj-ea"/>
              </a:rPr>
              <a:t>직      원 </a:t>
            </a:r>
            <a:r>
              <a:rPr lang="en-US" altLang="ko-KR" sz="2400" dirty="0" smtClean="0">
                <a:latin typeface="+mj-ea"/>
                <a:ea typeface="+mj-ea"/>
              </a:rPr>
              <a:t>: </a:t>
            </a:r>
            <a:r>
              <a:rPr lang="ko-KR" altLang="en-US" sz="2400" dirty="0" err="1" smtClean="0">
                <a:latin typeface="+mj-ea"/>
                <a:ea typeface="+mj-ea"/>
              </a:rPr>
              <a:t>신정철부장</a:t>
            </a:r>
            <a:r>
              <a:rPr lang="ko-KR" altLang="en-US" sz="2400" dirty="0" smtClean="0">
                <a:latin typeface="+mj-ea"/>
                <a:ea typeface="+mj-ea"/>
              </a:rPr>
              <a:t> 외 </a:t>
            </a:r>
            <a:r>
              <a:rPr lang="en-US" altLang="ko-KR" sz="2400" dirty="0" smtClean="0">
                <a:latin typeface="+mj-ea"/>
                <a:ea typeface="+mj-ea"/>
              </a:rPr>
              <a:t>6</a:t>
            </a:r>
            <a:r>
              <a:rPr lang="ko-KR" altLang="en-US" sz="2400" dirty="0" smtClean="0">
                <a:latin typeface="+mj-ea"/>
                <a:ea typeface="+mj-ea"/>
              </a:rPr>
              <a:t>명</a:t>
            </a:r>
            <a:endParaRPr lang="en-US" altLang="ko-KR" sz="2400" dirty="0" smtClean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101600"/>
            <a:ext cx="18503900" cy="4241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762000"/>
            <a:ext cx="15773400" cy="9956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4241800" y="3403600"/>
            <a:ext cx="13436600" cy="425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just"/>
            <a:r>
              <a:rPr lang="en-US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altLang="en-US" sz="3300" i="0" u="none" strike="noStrike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한국중소조선공업협동조합</a:t>
            </a:r>
            <a:r>
              <a:rPr lang="ko-KR" sz="3300" i="0" u="none" strike="noStrike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</a:t>
            </a:r>
            <a:r>
              <a:rPr lang="en-US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조선산업에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대한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경쟁력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확보를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위한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sz="3300" i="0" u="none" strike="noStrike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/>
            <a:r>
              <a:rPr lang="en-US" altLang="ko-KR" sz="33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3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정부지원사업의</a:t>
            </a:r>
            <a:r>
              <a:rPr lang="en-US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참여</a:t>
            </a:r>
            <a:r>
              <a:rPr lang="en-US" altLang="ko-KR" sz="33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기회를</a:t>
            </a:r>
            <a:r>
              <a:rPr lang="en-US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확대</a:t>
            </a:r>
            <a:r>
              <a:rPr lang="ko-KR" altLang="en-US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하고자</a:t>
            </a:r>
            <a:r>
              <a:rPr lang="en-US" altLang="ko-KR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함</a:t>
            </a:r>
            <a:endParaRPr lang="en-US" altLang="ko-KR" sz="3300" i="0" u="none" strike="noStrike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/>
            <a:endParaRPr lang="ko-KR" sz="24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/>
            <a:r>
              <a:rPr lang="en-US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조합과</a:t>
            </a:r>
            <a:r>
              <a:rPr lang="en-US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조합원의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R&amp;D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역량을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강화</a:t>
            </a:r>
            <a:endParaRPr lang="en-US" altLang="ko-KR" sz="3300" i="0" u="none" strike="noStrike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/>
            <a:endParaRPr lang="ko-KR" sz="24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/>
            <a:r>
              <a:rPr lang="en-US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미래</a:t>
            </a:r>
            <a:r>
              <a:rPr lang="en-US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첨단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중소조선산업의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발전방향을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endParaRPr lang="en-US" altLang="ko-KR" sz="3300" i="0" u="none" strike="noStrike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/>
            <a:endParaRPr lang="ko-KR" sz="24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/>
            <a:r>
              <a:rPr lang="en-US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조합과</a:t>
            </a:r>
            <a:r>
              <a:rPr lang="en-US" sz="33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구성원의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재무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구조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개선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첨단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산업기술역량을</a:t>
            </a:r>
            <a:r>
              <a:rPr lang="en-US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33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향상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898900" y="1866900"/>
            <a:ext cx="6045200" cy="825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24499"/>
              </a:lnSpc>
              <a:buAutoNum type="arabicPeriod"/>
            </a:pPr>
            <a:r>
              <a:rPr lang="en-US" altLang="ko-KR" sz="4400" b="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4400" b="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목적</a:t>
            </a:r>
            <a:endParaRPr lang="ko-KR" sz="4400" b="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749300" y="1333500"/>
            <a:ext cx="1612900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4499"/>
              </a:lnSpc>
            </a:pPr>
            <a:r>
              <a:rPr lang="en-US" sz="2000" b="0" i="0" u="sng" strike="noStrike" spc="200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CHAPTER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2400" y="1663700"/>
            <a:ext cx="2794000" cy="177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10000" b="0" i="0" u="none" strike="noStrike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01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9791700"/>
            <a:ext cx="4509516" cy="322872"/>
          </a:xfrm>
          <a:prstGeom prst="rect">
            <a:avLst/>
          </a:prstGeom>
        </p:spPr>
      </p:pic>
      <p:sp>
        <p:nvSpPr>
          <p:cNvPr id="13" name="TextBox 33"/>
          <p:cNvSpPr txBox="1"/>
          <p:nvPr/>
        </p:nvSpPr>
        <p:spPr>
          <a:xfrm>
            <a:off x="165100" y="4394200"/>
            <a:ext cx="2768600" cy="20447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ctr">
              <a:lnSpc>
                <a:spcPct val="86320"/>
              </a:lnSpc>
            </a:pPr>
            <a:r>
              <a:rPr lang="ko-KR" sz="6600" b="0" i="0" u="none" strike="noStrike" dirty="0">
                <a:solidFill>
                  <a:srgbClr val="FFFF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</a:p>
          <a:p>
            <a:pPr lvl="0" algn="ctr">
              <a:lnSpc>
                <a:spcPct val="86320"/>
              </a:lnSpc>
            </a:pPr>
            <a:r>
              <a:rPr lang="ko-KR" sz="6600" b="0" i="0" u="none" strike="noStrike" dirty="0">
                <a:solidFill>
                  <a:srgbClr val="FFFF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목표</a:t>
            </a:r>
          </a:p>
        </p:txBody>
      </p:sp>
    </p:spTree>
    <p:extLst>
      <p:ext uri="{BB962C8B-B14F-4D97-AF65-F5344CB8AC3E}">
        <p14:creationId xmlns:p14="http://schemas.microsoft.com/office/powerpoint/2010/main" val="382985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1600" y="-101600"/>
            <a:ext cx="18503900" cy="4241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0" y="762000"/>
            <a:ext cx="15773400" cy="9956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9" name="Group 2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3" name="TextBox 33"/>
          <p:cNvSpPr txBox="1"/>
          <p:nvPr/>
        </p:nvSpPr>
        <p:spPr>
          <a:xfrm>
            <a:off x="165100" y="4394200"/>
            <a:ext cx="2768600" cy="20447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ctr">
              <a:lnSpc>
                <a:spcPct val="86320"/>
              </a:lnSpc>
            </a:pPr>
            <a:r>
              <a:rPr lang="ko-KR" sz="6600" b="0" i="0" u="none" strike="noStrike" dirty="0">
                <a:solidFill>
                  <a:srgbClr val="FFFF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</a:p>
          <a:p>
            <a:pPr lvl="0" algn="ctr">
              <a:lnSpc>
                <a:spcPct val="86320"/>
              </a:lnSpc>
            </a:pPr>
            <a:r>
              <a:rPr lang="ko-KR" sz="6600" b="0" i="0" u="none" strike="noStrike" dirty="0">
                <a:solidFill>
                  <a:srgbClr val="FFFF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목표</a:t>
            </a: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9791700"/>
            <a:ext cx="4509516" cy="322872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40350" y="2843330"/>
            <a:ext cx="11518981" cy="6516570"/>
          </a:xfrm>
          <a:prstGeom prst="rect">
            <a:avLst/>
          </a:prstGeom>
        </p:spPr>
      </p:pic>
      <p:sp>
        <p:nvSpPr>
          <p:cNvPr id="36" name="TextBox 8"/>
          <p:cNvSpPr txBox="1"/>
          <p:nvPr/>
        </p:nvSpPr>
        <p:spPr>
          <a:xfrm>
            <a:off x="749300" y="1333500"/>
            <a:ext cx="1612900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4499"/>
              </a:lnSpc>
            </a:pPr>
            <a:r>
              <a:rPr lang="en-US" sz="2000" b="0" i="0" u="sng" strike="noStrike" spc="200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CHAPTER</a:t>
            </a:r>
          </a:p>
        </p:txBody>
      </p:sp>
      <p:sp>
        <p:nvSpPr>
          <p:cNvPr id="37" name="TextBox 9"/>
          <p:cNvSpPr txBox="1"/>
          <p:nvPr/>
        </p:nvSpPr>
        <p:spPr>
          <a:xfrm>
            <a:off x="152400" y="1663700"/>
            <a:ext cx="2794000" cy="177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10000" b="0" i="0" u="none" strike="noStrike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01</a:t>
            </a:r>
          </a:p>
        </p:txBody>
      </p:sp>
      <p:sp>
        <p:nvSpPr>
          <p:cNvPr id="14" name="TextBox 7"/>
          <p:cNvSpPr txBox="1"/>
          <p:nvPr/>
        </p:nvSpPr>
        <p:spPr>
          <a:xfrm>
            <a:off x="3898900" y="1866900"/>
            <a:ext cx="6045200" cy="825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>
              <a:lnSpc>
                <a:spcPct val="124499"/>
              </a:lnSpc>
            </a:pP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목표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endParaRPr lang="ko-KR" sz="4400" b="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101600"/>
            <a:ext cx="18503900" cy="4241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762000"/>
            <a:ext cx="15773400" cy="9956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graphicFrame>
        <p:nvGraphicFramePr>
          <p:cNvPr id="6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166651"/>
              </p:ext>
            </p:extLst>
          </p:nvPr>
        </p:nvGraphicFramePr>
        <p:xfrm>
          <a:off x="4140200" y="3098800"/>
          <a:ext cx="13296900" cy="6007100"/>
        </p:xfrm>
        <a:graphic>
          <a:graphicData uri="http://schemas.openxmlformats.org/drawingml/2006/table">
            <a:tbl>
              <a:tblPr/>
              <a:tblGrid>
                <a:gridCol w="16637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59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810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0640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12065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400" b="0" i="0" u="none" strike="noStrike" dirty="0">
                          <a:solidFill>
                            <a:srgbClr val="595959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구분</a:t>
                      </a:r>
                      <a:endParaRPr lang="en-US" sz="2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C2C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차년도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2025~26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년도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en-US" sz="2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C2C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차년도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2027~28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년도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en-US" sz="2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C2C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차년도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2029~30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년도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en-US" sz="2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C2C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400" b="0" i="0" u="none" strike="noStrike">
                          <a:solidFill>
                            <a:srgbClr val="787878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목표</a:t>
                      </a:r>
                      <a:endParaRPr lang="en-US" sz="24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국내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중소조선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산업의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발전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방향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제시</a:t>
                      </a:r>
                      <a:endParaRPr lang="en-US" sz="24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미래첨단조선산업의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정책방향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제시</a:t>
                      </a:r>
                      <a:endParaRPr lang="en-US" sz="24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미래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첨단조선산업의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지속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발전을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위한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방향</a:t>
                      </a:r>
                      <a:r>
                        <a:rPr lang="en-US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마련</a:t>
                      </a:r>
                      <a:endParaRPr lang="en-US" sz="24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400" b="0" i="0" u="none" strike="noStrike">
                          <a:solidFill>
                            <a:srgbClr val="787878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</a:t>
                      </a:r>
                      <a:endParaRPr lang="en-US" sz="240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ctr">
                        <a:lnSpc>
                          <a:spcPct val="91714"/>
                        </a:lnSpc>
                      </a:pPr>
                      <a:r>
                        <a:rPr lang="ko-KR" sz="2400" b="0" i="0" u="none" strike="noStrike">
                          <a:solidFill>
                            <a:srgbClr val="787878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업</a:t>
                      </a:r>
                    </a:p>
                    <a:p>
                      <a:pPr lvl="0" algn="ctr">
                        <a:lnSpc>
                          <a:spcPct val="91714"/>
                        </a:lnSpc>
                      </a:pPr>
                      <a:r>
                        <a:rPr lang="ko-KR" sz="2400" b="0" i="0" u="none" strike="noStrike">
                          <a:solidFill>
                            <a:srgbClr val="787878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내</a:t>
                      </a:r>
                    </a:p>
                    <a:p>
                      <a:pPr lvl="0" algn="ctr">
                        <a:lnSpc>
                          <a:spcPct val="91714"/>
                        </a:lnSpc>
                      </a:pPr>
                      <a:r>
                        <a:rPr lang="ko-KR" sz="2400" b="0" i="0" u="none" strike="noStrike">
                          <a:solidFill>
                            <a:srgbClr val="787878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용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91714"/>
                        </a:lnSpc>
                        <a:defRPr/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▶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정부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지원사업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수행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  <a:defRPr/>
                      </a:pPr>
                      <a:endParaRPr 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▶ R&amp;D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수행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기반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마련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endParaRPr lang="ko-KR" sz="1600" b="0" i="0" u="none" strike="noStrike" dirty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▶ R&amp;D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수요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조사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및</a:t>
                      </a:r>
                      <a:r>
                        <a:rPr lang="en-US" alt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정보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alt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제공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endParaRPr lang="ko-KR" sz="1600" b="0" i="0" u="none" strike="noStrike" dirty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▶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회원사의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R&amp;D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수행을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위한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기술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지원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91714"/>
                        </a:lnSpc>
                        <a:defRPr/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▶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정부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및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지자체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R&amp;D </a:t>
                      </a:r>
                    </a:p>
                    <a:p>
                      <a:pPr lvl="0" algn="l">
                        <a:lnSpc>
                          <a:spcPct val="91714"/>
                        </a:lnSpc>
                        <a:defRPr/>
                      </a:pPr>
                      <a:r>
                        <a:rPr lang="en-US" alt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과제</a:t>
                      </a: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수행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  <a:defRPr/>
                      </a:pPr>
                      <a:endParaRPr 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▶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미래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err="1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첨단선박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연구</a:t>
                      </a: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</a:t>
                      </a: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</a:t>
                      </a:r>
                      <a:r>
                        <a:rPr lang="ko-KR" alt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수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요</a:t>
                      </a: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조사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및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용역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수행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endParaRPr lang="ko-KR" sz="1600" b="0" i="0" u="none" strike="noStrike" dirty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▶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회원사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R&amp;D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수요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조사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및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기술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지원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확대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 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91714"/>
                        </a:lnSpc>
                        <a:defRPr/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▶ </a:t>
                      </a:r>
                      <a:r>
                        <a:rPr lang="ko-KR" sz="2400" b="0" i="0" u="none" strike="noStrike" dirty="0" err="1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미래선박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err="1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인증시스템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개발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endParaRPr lang="en-US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  <a:defRPr/>
                      </a:pPr>
                      <a:r>
                        <a:rPr lang="en-US" alt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및</a:t>
                      </a: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표준화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  <a:defRPr/>
                      </a:pPr>
                      <a:endParaRPr 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▶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미래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선박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첨단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산업화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기술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개발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및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교육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endParaRPr lang="ko-KR" sz="1600" b="0" i="0" u="none" strike="noStrike" dirty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▶ </a:t>
                      </a:r>
                      <a:r>
                        <a:rPr lang="ko-KR" sz="2400" b="0" i="0" u="none" strike="noStrike" dirty="0" err="1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지속가능한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조선산업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및</a:t>
                      </a:r>
                      <a:endParaRPr lang="en-US" altLang="ko-KR" sz="2400" b="0" i="0" u="none" strike="noStrike" dirty="0" smtClean="0">
                        <a:solidFill>
                          <a:srgbClr val="040B13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2400" b="0" i="0" u="none" strike="noStrike" dirty="0" smtClean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R&amp;D </a:t>
                      </a:r>
                      <a:r>
                        <a:rPr lang="ko-KR" sz="2400" b="0" i="0" u="none" strike="noStrike" dirty="0" err="1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수요개발</a:t>
                      </a:r>
                      <a:r>
                        <a:rPr lang="en-US" sz="2400" b="0" i="0" u="none" strike="noStrike" dirty="0">
                          <a:solidFill>
                            <a:srgbClr val="040B13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 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그림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9791700"/>
            <a:ext cx="4509516" cy="322872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749300" y="1333500"/>
            <a:ext cx="1612900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4499"/>
              </a:lnSpc>
            </a:pPr>
            <a:r>
              <a:rPr lang="en-US" sz="2000" b="0" i="0" u="sng" strike="noStrike" spc="200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CHAPTER</a:t>
            </a:r>
          </a:p>
        </p:txBody>
      </p:sp>
      <p:sp>
        <p:nvSpPr>
          <p:cNvPr id="12" name="TextBox 9"/>
          <p:cNvSpPr txBox="1"/>
          <p:nvPr/>
        </p:nvSpPr>
        <p:spPr>
          <a:xfrm>
            <a:off x="152400" y="1663700"/>
            <a:ext cx="2794000" cy="177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10000" b="0" i="0" u="none" strike="noStrike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01</a:t>
            </a:r>
          </a:p>
        </p:txBody>
      </p:sp>
      <p:sp>
        <p:nvSpPr>
          <p:cNvPr id="13" name="TextBox 33"/>
          <p:cNvSpPr txBox="1"/>
          <p:nvPr/>
        </p:nvSpPr>
        <p:spPr>
          <a:xfrm>
            <a:off x="165100" y="4394200"/>
            <a:ext cx="2768600" cy="20447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ctr">
              <a:lnSpc>
                <a:spcPct val="86320"/>
              </a:lnSpc>
            </a:pPr>
            <a:r>
              <a:rPr lang="ko-KR" sz="6600" b="0" i="0" u="none" strike="noStrike" dirty="0">
                <a:solidFill>
                  <a:srgbClr val="FFFF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</a:p>
          <a:p>
            <a:pPr lvl="0" algn="ctr">
              <a:lnSpc>
                <a:spcPct val="86320"/>
              </a:lnSpc>
            </a:pPr>
            <a:r>
              <a:rPr lang="ko-KR" sz="6600" b="0" i="0" u="none" strike="noStrike" dirty="0">
                <a:solidFill>
                  <a:srgbClr val="FFFF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목표</a:t>
            </a:r>
          </a:p>
        </p:txBody>
      </p:sp>
      <p:sp>
        <p:nvSpPr>
          <p:cNvPr id="14" name="TextBox 7"/>
          <p:cNvSpPr txBox="1"/>
          <p:nvPr/>
        </p:nvSpPr>
        <p:spPr>
          <a:xfrm>
            <a:off x="3898900" y="1866900"/>
            <a:ext cx="6045200" cy="825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>
              <a:lnSpc>
                <a:spcPct val="124499"/>
              </a:lnSpc>
            </a:pP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4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연차별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수행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endParaRPr lang="ko-KR" sz="4400" b="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0" y="-177800"/>
            <a:ext cx="18542000" cy="69977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5100" y="673100"/>
            <a:ext cx="2730500" cy="27305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4419600" y="2921000"/>
            <a:ext cx="9842500" cy="3835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/>
            <a:r>
              <a:rPr lang="en-US" sz="10000" b="0" i="0" u="none" strike="noStrike" spc="-200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R&amp;D </a:t>
            </a:r>
            <a:r>
              <a:rPr lang="ko-KR" altLang="en-US" sz="10000" b="0" i="0" u="none" strike="noStrike" spc="-200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지원센</a:t>
            </a:r>
            <a:r>
              <a:rPr lang="ko-KR" sz="10000" b="0" i="0" u="none" strike="noStrike" spc="-200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터</a:t>
            </a:r>
            <a:endParaRPr lang="ko-KR" sz="10000" b="0" i="0" u="none" strike="noStrike" spc="-200" dirty="0">
              <a:solidFill>
                <a:srgbClr val="33428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/>
            <a:r>
              <a:rPr lang="ko-KR" sz="10000" b="0" i="0" u="none" strike="noStrike" spc="-200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세부사업계획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75199"/>
            <a:ext cx="4648200" cy="332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101600"/>
            <a:ext cx="18503900" cy="4241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762000"/>
            <a:ext cx="15773400" cy="9956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9791700"/>
            <a:ext cx="4509516" cy="322872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749300" y="1333500"/>
            <a:ext cx="1612900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4499"/>
              </a:lnSpc>
            </a:pPr>
            <a:r>
              <a:rPr lang="en-US" sz="2000" b="0" i="0" u="sng" strike="noStrike" spc="200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CHAPTER</a:t>
            </a:r>
          </a:p>
        </p:txBody>
      </p:sp>
      <p:sp>
        <p:nvSpPr>
          <p:cNvPr id="12" name="TextBox 9"/>
          <p:cNvSpPr txBox="1"/>
          <p:nvPr/>
        </p:nvSpPr>
        <p:spPr>
          <a:xfrm>
            <a:off x="152400" y="1663700"/>
            <a:ext cx="2794000" cy="177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10000" b="0" i="0" u="none" strike="noStrike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02</a:t>
            </a:r>
            <a:endParaRPr lang="en-US" sz="10000" b="0" i="0" u="none" strike="noStrike" dirty="0">
              <a:solidFill>
                <a:srgbClr val="33428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TextBox 33"/>
          <p:cNvSpPr txBox="1"/>
          <p:nvPr/>
        </p:nvSpPr>
        <p:spPr>
          <a:xfrm>
            <a:off x="165100" y="4394200"/>
            <a:ext cx="2768600" cy="45593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ctr">
              <a:lnSpc>
                <a:spcPct val="99600"/>
              </a:lnSpc>
            </a:pP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세부</a:t>
            </a:r>
            <a:r>
              <a:rPr lang="en-US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r>
              <a:rPr lang="en-US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계획</a:t>
            </a:r>
            <a:endParaRPr lang="en-US" altLang="ko-KR" sz="66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>
              <a:lnSpc>
                <a:spcPct val="99600"/>
              </a:lnSpc>
            </a:pPr>
            <a:endParaRPr lang="en-US" altLang="ko-KR" sz="66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>
              <a:lnSpc>
                <a:spcPct val="99600"/>
              </a:lnSpc>
            </a:pPr>
            <a:r>
              <a:rPr lang="en-US" altLang="ko-KR" sz="4400" spc="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</a:t>
            </a:r>
            <a:r>
              <a:rPr lang="ko-KR" altLang="ko-KR" sz="4400" spc="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차년도</a:t>
            </a:r>
            <a:r>
              <a:rPr lang="en-US" altLang="ko-KR" sz="44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44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TextBox 7"/>
          <p:cNvSpPr txBox="1"/>
          <p:nvPr/>
        </p:nvSpPr>
        <p:spPr>
          <a:xfrm>
            <a:off x="3898900" y="1866900"/>
            <a:ext cx="12788900" cy="825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24499"/>
              </a:lnSpc>
            </a:pP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중소</a:t>
            </a: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</a:t>
            </a:r>
            <a:r>
              <a:rPr lang="ko-KR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</a:t>
            </a: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스마트생산혁신</a:t>
            </a: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</a:t>
            </a:r>
            <a:r>
              <a:rPr lang="ko-KR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endParaRPr lang="ko-KR" altLang="ko-KR" sz="4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254500" y="2886075"/>
            <a:ext cx="14490700" cy="7400925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just">
              <a:lnSpc>
                <a:spcPct val="132800"/>
              </a:lnSpc>
            </a:pP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적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 대형조선소와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중소조선의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스마트생산혁신기술의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격차를 좁히고 중소조선소의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보급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확대를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위한 자동화 생산기술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연결화기술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지능화기술지원</a:t>
            </a:r>
            <a:endParaRPr lang="ko-KR" sz="12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사업내용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</a:t>
            </a:r>
          </a:p>
          <a:p>
            <a:pPr lvl="0" algn="just">
              <a:lnSpc>
                <a:spcPct val="132800"/>
              </a:lnSpc>
            </a:pP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o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시행시기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2025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~ 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2027</a:t>
            </a:r>
            <a:r>
              <a:rPr lang="ko-KR" alt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31</a:t>
            </a:r>
            <a:r>
              <a:rPr 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(2</a:t>
            </a:r>
            <a:r>
              <a:rPr lang="ko-KR" alt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단계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sz="24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o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지원예산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정부지원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147</a:t>
            </a:r>
            <a:r>
              <a:rPr 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억원</a:t>
            </a:r>
            <a:endParaRPr lang="ko-KR" sz="24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o </a:t>
            </a:r>
            <a:r>
              <a:rPr lang="ko-KR" sz="2400" i="0" u="none" strike="noStrike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시행부서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산업통상자원부</a:t>
            </a:r>
            <a:endParaRPr lang="en-US" altLang="ko-KR" sz="2400" i="0" u="none" strike="noStrike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en-US" altLang="ko-KR" sz="1200" i="0" u="none" strike="noStrike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시행방법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o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컨소시엄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RIMS, KOSIC, 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전남테크노파크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한국생산기술연구원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o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주관기관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RIMS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o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사업기간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1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~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27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31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(36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개월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o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사업비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3.6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억원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조선조합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배정 사업비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</a:p>
          <a:p>
            <a:pPr lvl="0" algn="just">
              <a:lnSpc>
                <a:spcPct val="132800"/>
              </a:lnSpc>
            </a:pPr>
            <a:endParaRPr lang="en-US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사업목표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o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스마트 중소조선소의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보급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확대를 위한 자동화 생산기술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o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연결화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기술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지능화 기술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스마트 생산혁신기술교육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운영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9447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101600"/>
            <a:ext cx="18503900" cy="4241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762000"/>
            <a:ext cx="15773400" cy="9956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9791700"/>
            <a:ext cx="4509516" cy="322872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749300" y="1333500"/>
            <a:ext cx="1612900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4499"/>
              </a:lnSpc>
            </a:pPr>
            <a:r>
              <a:rPr lang="en-US" sz="2000" b="0" i="0" u="sng" strike="noStrike" spc="200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CHAPTER</a:t>
            </a:r>
          </a:p>
        </p:txBody>
      </p:sp>
      <p:sp>
        <p:nvSpPr>
          <p:cNvPr id="12" name="TextBox 9"/>
          <p:cNvSpPr txBox="1"/>
          <p:nvPr/>
        </p:nvSpPr>
        <p:spPr>
          <a:xfrm>
            <a:off x="152400" y="1663700"/>
            <a:ext cx="2794000" cy="177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10000" b="0" i="0" u="none" strike="noStrike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02</a:t>
            </a:r>
            <a:endParaRPr lang="en-US" sz="10000" b="0" i="0" u="none" strike="noStrike" dirty="0">
              <a:solidFill>
                <a:srgbClr val="33428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TextBox 33"/>
          <p:cNvSpPr txBox="1"/>
          <p:nvPr/>
        </p:nvSpPr>
        <p:spPr>
          <a:xfrm>
            <a:off x="165100" y="4394200"/>
            <a:ext cx="2768600" cy="45593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ctr">
              <a:lnSpc>
                <a:spcPct val="99600"/>
              </a:lnSpc>
            </a:pP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세부</a:t>
            </a:r>
            <a:r>
              <a:rPr lang="en-US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r>
              <a:rPr lang="en-US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계획</a:t>
            </a:r>
            <a:endParaRPr lang="en-US" altLang="ko-KR" sz="66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>
              <a:lnSpc>
                <a:spcPct val="99600"/>
              </a:lnSpc>
            </a:pPr>
            <a:endParaRPr lang="en-US" altLang="ko-KR" sz="66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>
              <a:lnSpc>
                <a:spcPct val="99600"/>
              </a:lnSpc>
            </a:pPr>
            <a:r>
              <a:rPr lang="en-US" altLang="ko-KR" sz="4400" spc="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</a:t>
            </a:r>
            <a:r>
              <a:rPr lang="ko-KR" altLang="ko-KR" sz="4400" spc="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차년도</a:t>
            </a:r>
            <a:r>
              <a:rPr lang="en-US" altLang="ko-KR" sz="44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44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TextBox 7"/>
          <p:cNvSpPr txBox="1"/>
          <p:nvPr/>
        </p:nvSpPr>
        <p:spPr>
          <a:xfrm>
            <a:off x="3898900" y="1866900"/>
            <a:ext cx="8140700" cy="825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24499"/>
              </a:lnSpc>
            </a:pP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소형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선박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수출지원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endParaRPr lang="ko-KR" altLang="ko-KR" sz="4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254500" y="2886075"/>
            <a:ext cx="14490700" cy="7058025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just">
              <a:lnSpc>
                <a:spcPct val="132800"/>
              </a:lnSpc>
            </a:pP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적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소형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선박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해외시장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진출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수출확대를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위한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해외시장</a:t>
            </a:r>
            <a:r>
              <a:rPr lang="en-US" alt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개척지원으로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조선산업</a:t>
            </a:r>
            <a:endParaRPr lang="en-US" altLang="ko-KR" sz="2400" i="0" u="none" strike="noStrike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경쟁력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강화</a:t>
            </a:r>
            <a:endParaRPr lang="en-US" altLang="ko-KR" sz="2400" i="0" u="none" strike="noStrike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ko-KR" sz="12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사업내용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</a:t>
            </a:r>
          </a:p>
          <a:p>
            <a:pPr lvl="0" algn="just">
              <a:lnSpc>
                <a:spcPct val="132800"/>
              </a:lnSpc>
            </a:pP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o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시행시기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2025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~ 12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31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</a:p>
          <a:p>
            <a:pPr lvl="0" algn="just">
              <a:lnSpc>
                <a:spcPct val="132800"/>
              </a:lnSpc>
            </a:pP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o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지원예산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정부지원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7.82</a:t>
            </a:r>
            <a:r>
              <a:rPr lang="ko-KR" sz="2400" i="0" u="none" strike="noStrike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억원</a:t>
            </a:r>
            <a:endParaRPr lang="ko-KR" sz="24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o </a:t>
            </a:r>
            <a:r>
              <a:rPr lang="ko-KR" sz="2400" i="0" u="none" strike="noStrike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시행부서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산업통상자원부</a:t>
            </a:r>
            <a:endParaRPr lang="en-US" altLang="ko-KR" sz="2400" i="0" u="none" strike="noStrike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en-US" altLang="ko-KR" sz="1200" i="0" u="none" strike="noStrike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시행방법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o </a:t>
            </a:r>
            <a:r>
              <a:rPr lang="ko-KR" altLang="ko-KR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공모방식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altLang="ko-KR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지정공모</a:t>
            </a:r>
            <a:endParaRPr lang="ko-KR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▸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컨소시엄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KOMERI, BUEA, BMEA, KOSIC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▸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주관기관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KOMERI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▸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7.82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(‘24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기준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15%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삭감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▸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사업기간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5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~ 12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31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(8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개월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>
              <a:lnSpc>
                <a:spcPct val="132800"/>
              </a:lnSpc>
            </a:pPr>
            <a:endParaRPr lang="en-US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소요예산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340,000,000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(25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조합배정분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예정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sz="24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4000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101600"/>
            <a:ext cx="18503900" cy="4241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762000"/>
            <a:ext cx="15773400" cy="9956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9791700"/>
            <a:ext cx="4509516" cy="322872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749300" y="1333500"/>
            <a:ext cx="1612900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4499"/>
              </a:lnSpc>
            </a:pPr>
            <a:r>
              <a:rPr lang="en-US" sz="2000" b="0" i="0" u="sng" strike="noStrike" spc="200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CHAPTER</a:t>
            </a:r>
          </a:p>
        </p:txBody>
      </p:sp>
      <p:sp>
        <p:nvSpPr>
          <p:cNvPr id="12" name="TextBox 9"/>
          <p:cNvSpPr txBox="1"/>
          <p:nvPr/>
        </p:nvSpPr>
        <p:spPr>
          <a:xfrm>
            <a:off x="152400" y="1663700"/>
            <a:ext cx="2794000" cy="177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10000" b="0" i="0" u="none" strike="noStrike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02</a:t>
            </a:r>
            <a:endParaRPr lang="en-US" sz="10000" b="0" i="0" u="none" strike="noStrike" dirty="0">
              <a:solidFill>
                <a:srgbClr val="33428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TextBox 33"/>
          <p:cNvSpPr txBox="1"/>
          <p:nvPr/>
        </p:nvSpPr>
        <p:spPr>
          <a:xfrm>
            <a:off x="165100" y="4394200"/>
            <a:ext cx="2768600" cy="45593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ctr">
              <a:lnSpc>
                <a:spcPct val="99600"/>
              </a:lnSpc>
            </a:pP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세부</a:t>
            </a:r>
            <a:r>
              <a:rPr lang="en-US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r>
              <a:rPr lang="en-US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계획</a:t>
            </a:r>
            <a:endParaRPr lang="en-US" altLang="ko-KR" sz="66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>
              <a:lnSpc>
                <a:spcPct val="99600"/>
              </a:lnSpc>
            </a:pPr>
            <a:endParaRPr lang="en-US" altLang="ko-KR" sz="66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>
              <a:lnSpc>
                <a:spcPct val="99600"/>
              </a:lnSpc>
            </a:pPr>
            <a:r>
              <a:rPr lang="en-US" altLang="ko-KR" sz="4400" spc="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</a:t>
            </a:r>
            <a:r>
              <a:rPr lang="ko-KR" altLang="ko-KR" sz="4400" spc="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차년도</a:t>
            </a:r>
            <a:r>
              <a:rPr lang="en-US" altLang="ko-KR" sz="44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44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TextBox 7"/>
          <p:cNvSpPr txBox="1"/>
          <p:nvPr/>
        </p:nvSpPr>
        <p:spPr>
          <a:xfrm>
            <a:off x="3898900" y="1866900"/>
            <a:ext cx="10807700" cy="825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>
              <a:lnSpc>
                <a:spcPct val="124499"/>
              </a:lnSpc>
            </a:pP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중소조선</a:t>
            </a: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설계</a:t>
            </a: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r>
              <a:rPr lang="ko-KR" altLang="en-US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엔지니어링 기</a:t>
            </a:r>
            <a:r>
              <a:rPr lang="ko-KR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술지원사업</a:t>
            </a:r>
            <a:endParaRPr lang="ko-KR" altLang="ko-KR" sz="4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254500" y="2886075"/>
            <a:ext cx="14490700" cy="7502525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just">
              <a:lnSpc>
                <a:spcPct val="132800"/>
              </a:lnSpc>
            </a:pP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사업목적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alt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중소형조선소의 전주기 설계 현안 기술지원 및 친환경 중소형선박 모델 개발을 통한</a:t>
            </a:r>
            <a:endParaRPr lang="en-US" altLang="ko-KR" sz="2400" i="0" u="none" strike="noStrike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</a:t>
            </a:r>
            <a:r>
              <a:rPr lang="ko-KR" alt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수주 발굴</a:t>
            </a:r>
            <a:r>
              <a:rPr lang="en-US" altLang="ko-KR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r>
              <a:rPr lang="ko-KR" alt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ko-KR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사업내용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o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시행시기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2026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~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2030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(5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o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지원예산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총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350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억원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국비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260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억원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지방비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90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억원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o </a:t>
            </a:r>
            <a:r>
              <a:rPr lang="ko-KR" altLang="ko-KR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시행부서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산업통상자원부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ko-KR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시행방법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o </a:t>
            </a:r>
            <a:r>
              <a:rPr lang="ko-KR" altLang="ko-KR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공모방식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altLang="ko-KR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지정공모</a:t>
            </a:r>
            <a:endParaRPr lang="ko-KR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▸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컨소시엄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RIMS, BUEA, KRISO, KOSIC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▸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주관기관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RIMS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▸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업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350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억원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260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지방비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90</a:t>
            </a:r>
            <a:r>
              <a:rPr lang="ko-KR" altLang="ko-KR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억원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▸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사업기간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2026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~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2030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(5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>
              <a:lnSpc>
                <a:spcPct val="132800"/>
              </a:lnSpc>
            </a:pPr>
            <a:endParaRPr lang="en-US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소요예산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3,500,000,000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(</a:t>
            </a:r>
            <a:r>
              <a:rPr lang="ko-KR" altLang="ko-KR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총사업비의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10%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기준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ko-KR" sz="24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395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101600"/>
            <a:ext cx="18503900" cy="4241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762000"/>
            <a:ext cx="15773400" cy="9956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9791700"/>
            <a:ext cx="4509516" cy="322872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749300" y="1333500"/>
            <a:ext cx="1612900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4499"/>
              </a:lnSpc>
            </a:pPr>
            <a:r>
              <a:rPr lang="en-US" sz="2000" b="0" i="0" u="sng" strike="noStrike" spc="200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CHAPTER</a:t>
            </a:r>
          </a:p>
        </p:txBody>
      </p:sp>
      <p:sp>
        <p:nvSpPr>
          <p:cNvPr id="12" name="TextBox 9"/>
          <p:cNvSpPr txBox="1"/>
          <p:nvPr/>
        </p:nvSpPr>
        <p:spPr>
          <a:xfrm>
            <a:off x="152400" y="1663700"/>
            <a:ext cx="2794000" cy="177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10000" b="0" i="0" u="none" strike="noStrike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02</a:t>
            </a:r>
            <a:endParaRPr lang="en-US" sz="10000" b="0" i="0" u="none" strike="noStrike" dirty="0">
              <a:solidFill>
                <a:srgbClr val="33428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TextBox 33"/>
          <p:cNvSpPr txBox="1"/>
          <p:nvPr/>
        </p:nvSpPr>
        <p:spPr>
          <a:xfrm>
            <a:off x="165100" y="4394200"/>
            <a:ext cx="2768600" cy="45593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ctr">
              <a:lnSpc>
                <a:spcPct val="99600"/>
              </a:lnSpc>
            </a:pP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세부</a:t>
            </a:r>
            <a:r>
              <a:rPr lang="en-US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r>
              <a:rPr lang="en-US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계획</a:t>
            </a:r>
            <a:endParaRPr lang="en-US" altLang="ko-KR" sz="66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>
              <a:lnSpc>
                <a:spcPct val="99600"/>
              </a:lnSpc>
            </a:pPr>
            <a:endParaRPr lang="en-US" altLang="ko-KR" sz="66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>
              <a:lnSpc>
                <a:spcPct val="99600"/>
              </a:lnSpc>
            </a:pPr>
            <a:r>
              <a:rPr lang="en-US" altLang="ko-KR" sz="4400" spc="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</a:t>
            </a:r>
            <a:r>
              <a:rPr lang="ko-KR" altLang="ko-KR" sz="4400" spc="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차년도</a:t>
            </a:r>
            <a:r>
              <a:rPr lang="en-US" altLang="ko-KR" sz="44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44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TextBox 7"/>
          <p:cNvSpPr txBox="1"/>
          <p:nvPr/>
        </p:nvSpPr>
        <p:spPr>
          <a:xfrm>
            <a:off x="3898900" y="1866900"/>
            <a:ext cx="8140700" cy="825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>
              <a:lnSpc>
                <a:spcPct val="124499"/>
              </a:lnSpc>
            </a:pP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R&amp;D </a:t>
            </a:r>
            <a:r>
              <a:rPr lang="ko-KR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수요조사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정보제공</a:t>
            </a: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ko-KR" sz="4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254500" y="2886075"/>
            <a:ext cx="14490700" cy="7058025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just">
              <a:lnSpc>
                <a:spcPct val="132800"/>
              </a:lnSpc>
            </a:pP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적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연구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과제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수요조사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과제</a:t>
            </a:r>
            <a:r>
              <a:rPr lang="ko-KR" altLang="ko-KR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정보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를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제공함으로 사업수행 및 사업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발굴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en-US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사업내용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o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시행시기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2026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상반기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(2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월경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정보지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o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사업내용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정보지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발간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en-US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시행방법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▸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정보수집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각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</a:t>
            </a:r>
            <a:r>
              <a:rPr lang="ko-KR" altLang="ko-KR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자체별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R&amp;D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 기업지원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정보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전문가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자문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기구 활동 및 지자체 자문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통한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정보 공유 체계 구축</a:t>
            </a:r>
            <a:endParaRPr lang="ko-KR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▸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정보지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발간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지자체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R&amp;D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지원사업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계획서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분석자료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연구동향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현황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분류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결과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게재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ko-KR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소요예산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3,000,000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</a:t>
            </a:r>
          </a:p>
          <a:p>
            <a:pPr lvl="0" algn="just">
              <a:lnSpc>
                <a:spcPct val="132800"/>
              </a:lnSpc>
            </a:pP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sz="24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5000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101600"/>
            <a:ext cx="18503900" cy="4241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762000"/>
            <a:ext cx="15773400" cy="9956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9791700"/>
            <a:ext cx="4509516" cy="322872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749300" y="1333500"/>
            <a:ext cx="1612900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4499"/>
              </a:lnSpc>
            </a:pPr>
            <a:r>
              <a:rPr lang="en-US" sz="2000" b="0" i="0" u="sng" strike="noStrike" spc="200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CHAPTER</a:t>
            </a:r>
          </a:p>
        </p:txBody>
      </p:sp>
      <p:sp>
        <p:nvSpPr>
          <p:cNvPr id="12" name="TextBox 9"/>
          <p:cNvSpPr txBox="1"/>
          <p:nvPr/>
        </p:nvSpPr>
        <p:spPr>
          <a:xfrm>
            <a:off x="152400" y="1663700"/>
            <a:ext cx="2794000" cy="177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10000" b="0" i="0" u="none" strike="noStrike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02</a:t>
            </a:r>
            <a:endParaRPr lang="en-US" sz="10000" b="0" i="0" u="none" strike="noStrike" dirty="0">
              <a:solidFill>
                <a:srgbClr val="33428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TextBox 33"/>
          <p:cNvSpPr txBox="1"/>
          <p:nvPr/>
        </p:nvSpPr>
        <p:spPr>
          <a:xfrm>
            <a:off x="165100" y="4394200"/>
            <a:ext cx="2768600" cy="45593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ctr">
              <a:lnSpc>
                <a:spcPct val="99600"/>
              </a:lnSpc>
            </a:pP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세부</a:t>
            </a:r>
            <a:r>
              <a:rPr lang="en-US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r>
              <a:rPr lang="en-US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계획</a:t>
            </a:r>
            <a:endParaRPr lang="en-US" altLang="ko-KR" sz="66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>
              <a:lnSpc>
                <a:spcPct val="99600"/>
              </a:lnSpc>
            </a:pPr>
            <a:endParaRPr lang="en-US" altLang="ko-KR" sz="66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>
              <a:lnSpc>
                <a:spcPct val="99600"/>
              </a:lnSpc>
            </a:pPr>
            <a:r>
              <a:rPr lang="en-US" altLang="ko-KR" sz="4400" spc="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</a:t>
            </a:r>
            <a:r>
              <a:rPr lang="ko-KR" altLang="ko-KR" sz="4400" spc="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차년도</a:t>
            </a:r>
            <a:r>
              <a:rPr lang="en-US" altLang="ko-KR" sz="44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44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TextBox 7"/>
          <p:cNvSpPr txBox="1"/>
          <p:nvPr/>
        </p:nvSpPr>
        <p:spPr>
          <a:xfrm>
            <a:off x="3898900" y="1866900"/>
            <a:ext cx="12788900" cy="825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>
              <a:lnSpc>
                <a:spcPct val="124499"/>
              </a:lnSpc>
            </a:pP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en-US" altLang="ko-KR" sz="4400" dirty="0">
                <a:solidFill>
                  <a:srgbClr val="000000"/>
                </a:solidFill>
                <a:latin typeface="Hakgyoansim Allimjang TTF R"/>
              </a:rPr>
              <a:t>R&amp;D </a:t>
            </a:r>
            <a:r>
              <a:rPr lang="ko-KR" altLang="ko-KR" sz="4400" dirty="0">
                <a:solidFill>
                  <a:srgbClr val="000000"/>
                </a:solidFill>
                <a:ea typeface="Hakgyoansim Allimjang TTF R"/>
              </a:rPr>
              <a:t>연구용역</a:t>
            </a:r>
            <a:r>
              <a:rPr lang="en-US" altLang="ko-KR" sz="4400" dirty="0">
                <a:solidFill>
                  <a:srgbClr val="000000"/>
                </a:solidFill>
                <a:latin typeface="Hakgyoansim Allimjang TTF R"/>
              </a:rPr>
              <a:t> </a:t>
            </a:r>
            <a:r>
              <a:rPr lang="ko-KR" altLang="ko-KR" sz="4400" dirty="0">
                <a:solidFill>
                  <a:srgbClr val="000000"/>
                </a:solidFill>
                <a:ea typeface="Hakgyoansim Allimjang TTF R"/>
              </a:rPr>
              <a:t>및</a:t>
            </a:r>
            <a:r>
              <a:rPr lang="en-US" altLang="ko-KR" sz="4400" dirty="0">
                <a:solidFill>
                  <a:srgbClr val="000000"/>
                </a:solidFill>
                <a:latin typeface="Hakgyoansim Allimjang TTF R"/>
              </a:rPr>
              <a:t> </a:t>
            </a:r>
            <a:r>
              <a:rPr lang="ko-KR" altLang="ko-KR" sz="4400" dirty="0">
                <a:solidFill>
                  <a:srgbClr val="000000"/>
                </a:solidFill>
                <a:ea typeface="Hakgyoansim Allimjang TTF R"/>
              </a:rPr>
              <a:t>조합원</a:t>
            </a:r>
            <a:r>
              <a:rPr lang="en-US" altLang="ko-KR" sz="4400" dirty="0">
                <a:solidFill>
                  <a:srgbClr val="000000"/>
                </a:solidFill>
                <a:latin typeface="Hakgyoansim Allimjang TTF R"/>
              </a:rPr>
              <a:t> </a:t>
            </a:r>
            <a:r>
              <a:rPr lang="ko-KR" altLang="ko-KR" sz="4400" dirty="0">
                <a:solidFill>
                  <a:srgbClr val="000000"/>
                </a:solidFill>
                <a:ea typeface="Hakgyoansim Allimjang TTF R"/>
              </a:rPr>
              <a:t>사업</a:t>
            </a:r>
            <a:r>
              <a:rPr lang="en-US" altLang="ko-KR" sz="4400" dirty="0">
                <a:solidFill>
                  <a:srgbClr val="000000"/>
                </a:solidFill>
                <a:latin typeface="Hakgyoansim Allimjang TTF R"/>
              </a:rPr>
              <a:t> </a:t>
            </a:r>
            <a:r>
              <a:rPr lang="ko-KR" altLang="ko-KR" sz="4400" dirty="0">
                <a:solidFill>
                  <a:srgbClr val="000000"/>
                </a:solidFill>
                <a:ea typeface="Hakgyoansim Allimjang TTF R"/>
              </a:rPr>
              <a:t>자문</a:t>
            </a:r>
            <a:r>
              <a:rPr lang="en-US" altLang="ko-KR" sz="4400" dirty="0">
                <a:solidFill>
                  <a:srgbClr val="000000"/>
                </a:solidFill>
                <a:latin typeface="Hakgyoansim Allimjang TTF R"/>
              </a:rPr>
              <a:t>, </a:t>
            </a:r>
            <a:r>
              <a:rPr lang="ko-KR" altLang="ko-KR" sz="4400" dirty="0" smtClean="0">
                <a:solidFill>
                  <a:srgbClr val="000000"/>
                </a:solidFill>
                <a:ea typeface="Hakgyoansim Allimjang TTF R"/>
              </a:rPr>
              <a:t>연구지원사업</a:t>
            </a:r>
            <a:endParaRPr lang="ko-KR" altLang="ko-KR" sz="4400" dirty="0">
              <a:solidFill>
                <a:srgbClr val="000000"/>
              </a:solidFill>
              <a:ea typeface="Hakgyoansim Allimjang TTF R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254500" y="2886075"/>
            <a:ext cx="14490700" cy="6067425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just">
              <a:lnSpc>
                <a:spcPct val="132800"/>
              </a:lnSpc>
            </a:pP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적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미래선박관련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정보조사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정보를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제공하고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조합원의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연구사업자문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연구지원사업을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수행함으로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기업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경쟁력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강화에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도움이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되고자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함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ko-KR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사업내용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o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시행시기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2025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01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~ </a:t>
            </a:r>
            <a:r>
              <a:rPr lang="ko-KR" altLang="ko-KR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계속사업</a:t>
            </a:r>
            <a:endParaRPr lang="ko-KR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o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사업내용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R&amp;D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연구용역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연구지원사업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en-US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시행방법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지자체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R&amp;D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분석하여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적정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회원사에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안내하고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수행을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위한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용역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수행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R&amp;D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지원사업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계획수립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엔지니어링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R&amp;D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지원사업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컨설팅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보고서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작성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대행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ko-KR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소요예산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24,000,000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ko-KR" sz="24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4237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600" y="-101600"/>
            <a:ext cx="18503900" cy="4241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762000"/>
            <a:ext cx="15773400" cy="9956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03700" y="419100"/>
            <a:ext cx="546100" cy="889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9791700"/>
            <a:ext cx="4509516" cy="322872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749300" y="1333500"/>
            <a:ext cx="1612900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24499"/>
              </a:lnSpc>
            </a:pPr>
            <a:r>
              <a:rPr lang="en-US" sz="2000" b="0" i="0" u="sng" strike="noStrike" spc="200" dirty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CHAPTER</a:t>
            </a:r>
          </a:p>
        </p:txBody>
      </p:sp>
      <p:sp>
        <p:nvSpPr>
          <p:cNvPr id="12" name="TextBox 9"/>
          <p:cNvSpPr txBox="1"/>
          <p:nvPr/>
        </p:nvSpPr>
        <p:spPr>
          <a:xfrm>
            <a:off x="152400" y="1663700"/>
            <a:ext cx="2794000" cy="177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10000" b="0" i="0" u="none" strike="noStrike" dirty="0" smtClean="0">
                <a:solidFill>
                  <a:srgbClr val="33428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02</a:t>
            </a:r>
            <a:endParaRPr lang="en-US" sz="10000" b="0" i="0" u="none" strike="noStrike" dirty="0">
              <a:solidFill>
                <a:srgbClr val="33428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TextBox 33"/>
          <p:cNvSpPr txBox="1"/>
          <p:nvPr/>
        </p:nvSpPr>
        <p:spPr>
          <a:xfrm>
            <a:off x="165100" y="4394200"/>
            <a:ext cx="2768600" cy="45593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ctr">
              <a:lnSpc>
                <a:spcPct val="99600"/>
              </a:lnSpc>
            </a:pP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세부</a:t>
            </a:r>
            <a:r>
              <a:rPr lang="en-US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r>
              <a:rPr lang="en-US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66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계획</a:t>
            </a:r>
            <a:endParaRPr lang="en-US" altLang="ko-KR" sz="66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>
              <a:lnSpc>
                <a:spcPct val="99600"/>
              </a:lnSpc>
            </a:pPr>
            <a:endParaRPr lang="en-US" altLang="ko-KR" sz="66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ctr">
              <a:lnSpc>
                <a:spcPct val="99600"/>
              </a:lnSpc>
            </a:pPr>
            <a:r>
              <a:rPr lang="en-US" altLang="ko-KR" sz="4400" spc="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</a:t>
            </a:r>
            <a:r>
              <a:rPr lang="ko-KR" altLang="ko-KR" sz="4400" spc="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차년도</a:t>
            </a:r>
            <a:r>
              <a:rPr lang="en-US" altLang="ko-KR" sz="4400" spc="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4400" spc="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TextBox 7"/>
          <p:cNvSpPr txBox="1"/>
          <p:nvPr/>
        </p:nvSpPr>
        <p:spPr>
          <a:xfrm>
            <a:off x="3898900" y="1866900"/>
            <a:ext cx="13246100" cy="825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>
              <a:lnSpc>
                <a:spcPct val="124499"/>
              </a:lnSpc>
            </a:pPr>
            <a:r>
              <a:rPr lang="en-US" altLang="ko-KR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</a:t>
            </a:r>
            <a:r>
              <a:rPr lang="en-US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관공선 및 </a:t>
            </a:r>
            <a:r>
              <a:rPr lang="ko-KR" altLang="en-US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수출 선박 </a:t>
            </a:r>
            <a:r>
              <a:rPr lang="ko-KR" altLang="en-US" sz="4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공동수주</a:t>
            </a:r>
            <a:r>
              <a:rPr lang="ko-KR" altLang="en-US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</a:t>
            </a:r>
            <a:r>
              <a:rPr lang="ko-KR" altLang="en-US" sz="4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수주기획</a:t>
            </a:r>
            <a:r>
              <a:rPr lang="ko-KR" altLang="en-US" sz="4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4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  <a:endParaRPr lang="ko-KR" altLang="ko-KR" sz="4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254500" y="2886075"/>
            <a:ext cx="14490700" cy="673319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just">
              <a:lnSpc>
                <a:spcPct val="132800"/>
              </a:lnSpc>
            </a:pP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적</a:t>
            </a:r>
            <a:r>
              <a:rPr lang="en-US" sz="2400" i="0" u="none" strike="noStrike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sz="2400" i="0" u="none" strike="noStrike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연안여객선 현대화 사업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계획에 의거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국고지원 여객선의 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민간펀드조성에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의한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발주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계획이 수립되어 있고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최근 세계로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펀드를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통한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선박 펀드가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조성되어 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우리조합을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통한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조합회원사가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공동 대응하고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수출지원사업을 통한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소형선박의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수출을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위한 공동대응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함으로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회원사의 경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쟁력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강화에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도움이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되고자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함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ko-KR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사업내용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o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시행시기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2025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01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~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계속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o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사업내용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국고 지원선 및 소형선 수출 공동 수주 및 대응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en-US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시행방법</a:t>
            </a: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정부조달을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통한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국고지원선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발주 동향을 파악하고 발주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 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수요처와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사전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협의를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통한 영업력 확대</a:t>
            </a:r>
            <a:endParaRPr lang="ko-KR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세계로 펀드와 사전협의를 통한 협상에 의한 계약 유도 및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협상력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우위를 위한 영업활동 강화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-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수출지원정책의 수행 및 지원 활동 강화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endParaRPr lang="en-US" altLang="ko-KR" sz="1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32800"/>
              </a:lnSpc>
            </a:pP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소요예산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없음</a:t>
            </a:r>
            <a:endParaRPr lang="ko-KR" sz="2400" i="0" u="none" strike="noStrike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801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D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139700"/>
            <a:ext cx="18630900" cy="61341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6477000" y="6667500"/>
            <a:ext cx="11201400" cy="2400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83000"/>
              </a:lnSpc>
            </a:pPr>
            <a:r>
              <a:rPr lang="ko-KR" sz="13500" b="0" i="0" u="none" strike="noStrike" spc="-700">
                <a:solidFill>
                  <a:srgbClr val="FFFFFF"/>
                </a:solidFill>
                <a:ea typeface="Pretendard Bold"/>
              </a:rPr>
              <a:t>감사합니다</a:t>
            </a:r>
            <a:r>
              <a:rPr lang="en-US" sz="13500" b="0" i="0" u="none" strike="noStrike" spc="-700">
                <a:solidFill>
                  <a:srgbClr val="FFFFFF"/>
                </a:solidFill>
                <a:latin typeface="Pretendard Bold"/>
              </a:rPr>
              <a:t>.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3340100"/>
            <a:ext cx="6096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4051300"/>
            <a:ext cx="609600" cy="6096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676400" y="4165600"/>
            <a:ext cx="3810000" cy="381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32800"/>
              </a:lnSpc>
            </a:pPr>
            <a:r>
              <a:rPr lang="en-US" sz="2100" b="0" i="0" u="none" strike="noStrike">
                <a:solidFill>
                  <a:srgbClr val="000000"/>
                </a:solidFill>
                <a:latin typeface="Pretendard Medium"/>
              </a:rPr>
              <a:t>http://www.kosic.or.kr/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2603500"/>
            <a:ext cx="609600" cy="609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16400" y="419100"/>
            <a:ext cx="546100" cy="889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200" y="2730500"/>
            <a:ext cx="342900" cy="3556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5200" y="3530600"/>
            <a:ext cx="342900" cy="2286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400" y="4127500"/>
            <a:ext cx="457200" cy="45720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75199"/>
            <a:ext cx="4648200" cy="332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1575</TotalTime>
  <Words>2211</Words>
  <Application>Microsoft Office PowerPoint</Application>
  <PresentationFormat>사용자 지정</PresentationFormat>
  <Paragraphs>318</Paragraphs>
  <Slides>25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25</vt:i4>
      </vt:variant>
    </vt:vector>
  </HeadingPairs>
  <TitlesOfParts>
    <vt:vector size="35" baseType="lpstr">
      <vt:lpstr>맑은 고딕</vt:lpstr>
      <vt:lpstr>Pretendard Bold</vt:lpstr>
      <vt:lpstr>Pretendard Medium</vt:lpstr>
      <vt:lpstr>HY헤드라인M</vt:lpstr>
      <vt:lpstr>Calibri</vt:lpstr>
      <vt:lpstr>Hakgyoansim Allimjang TTF R</vt:lpstr>
      <vt:lpstr>함초롬바탕</vt:lpstr>
      <vt:lpstr>Arial</vt:lpstr>
      <vt:lpstr>Office Theme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Microsoft 계정</cp:lastModifiedBy>
  <cp:revision>47</cp:revision>
  <cp:lastPrinted>2025-04-23T08:12:38Z</cp:lastPrinted>
  <dcterms:created xsi:type="dcterms:W3CDTF">2006-08-16T00:00:00Z</dcterms:created>
  <dcterms:modified xsi:type="dcterms:W3CDTF">2025-04-23T08:13:33Z</dcterms:modified>
</cp:coreProperties>
</file>