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5"/>
  </p:notesMasterIdLst>
  <p:handoutMasterIdLst>
    <p:handoutMasterId r:id="rId86"/>
  </p:handoutMasterIdLst>
  <p:sldIdLst>
    <p:sldId id="256" r:id="rId2"/>
    <p:sldId id="262" r:id="rId3"/>
    <p:sldId id="278" r:id="rId4"/>
    <p:sldId id="257" r:id="rId5"/>
    <p:sldId id="279" r:id="rId6"/>
    <p:sldId id="258" r:id="rId7"/>
    <p:sldId id="280" r:id="rId8"/>
    <p:sldId id="268" r:id="rId9"/>
    <p:sldId id="263" r:id="rId10"/>
    <p:sldId id="269" r:id="rId11"/>
    <p:sldId id="264" r:id="rId12"/>
    <p:sldId id="265" r:id="rId13"/>
    <p:sldId id="266" r:id="rId14"/>
    <p:sldId id="359" r:id="rId15"/>
    <p:sldId id="270" r:id="rId16"/>
    <p:sldId id="273" r:id="rId17"/>
    <p:sldId id="259" r:id="rId18"/>
    <p:sldId id="281" r:id="rId19"/>
    <p:sldId id="291" r:id="rId20"/>
    <p:sldId id="340" r:id="rId21"/>
    <p:sldId id="285" r:id="rId22"/>
    <p:sldId id="338" r:id="rId23"/>
    <p:sldId id="292" r:id="rId24"/>
    <p:sldId id="294" r:id="rId25"/>
    <p:sldId id="293" r:id="rId26"/>
    <p:sldId id="295" r:id="rId27"/>
    <p:sldId id="296" r:id="rId28"/>
    <p:sldId id="297" r:id="rId29"/>
    <p:sldId id="298" r:id="rId30"/>
    <p:sldId id="302" r:id="rId31"/>
    <p:sldId id="299" r:id="rId32"/>
    <p:sldId id="300" r:id="rId33"/>
    <p:sldId id="301" r:id="rId34"/>
    <p:sldId id="350" r:id="rId35"/>
    <p:sldId id="304" r:id="rId36"/>
    <p:sldId id="305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14" r:id="rId46"/>
    <p:sldId id="315" r:id="rId47"/>
    <p:sldId id="316" r:id="rId48"/>
    <p:sldId id="323" r:id="rId49"/>
    <p:sldId id="320" r:id="rId50"/>
    <p:sldId id="321" r:id="rId51"/>
    <p:sldId id="322" r:id="rId52"/>
    <p:sldId id="324" r:id="rId53"/>
    <p:sldId id="317" r:id="rId54"/>
    <p:sldId id="325" r:id="rId55"/>
    <p:sldId id="326" r:id="rId56"/>
    <p:sldId id="327" r:id="rId57"/>
    <p:sldId id="329" r:id="rId58"/>
    <p:sldId id="349" r:id="rId59"/>
    <p:sldId id="328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52" r:id="rId69"/>
    <p:sldId id="353" r:id="rId70"/>
    <p:sldId id="351" r:id="rId71"/>
    <p:sldId id="354" r:id="rId72"/>
    <p:sldId id="355" r:id="rId73"/>
    <p:sldId id="356" r:id="rId74"/>
    <p:sldId id="358" r:id="rId75"/>
    <p:sldId id="341" r:id="rId76"/>
    <p:sldId id="342" r:id="rId77"/>
    <p:sldId id="343" r:id="rId78"/>
    <p:sldId id="344" r:id="rId79"/>
    <p:sldId id="345" r:id="rId80"/>
    <p:sldId id="346" r:id="rId81"/>
    <p:sldId id="347" r:id="rId82"/>
    <p:sldId id="348" r:id="rId83"/>
    <p:sldId id="261" r:id="rId84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92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8" autoAdjust="0"/>
    <p:restoredTop sz="95400" autoAdjust="0"/>
  </p:normalViewPr>
  <p:slideViewPr>
    <p:cSldViewPr snapToGrid="0">
      <p:cViewPr varScale="1">
        <p:scale>
          <a:sx n="111" d="100"/>
          <a:sy n="111" d="100"/>
        </p:scale>
        <p:origin x="170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BF4B9-9389-4F64-A149-8BF3A28FAB02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2A9FB-E3EE-461E-886D-0E64C87807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1751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BC58A-39EE-473C-81BA-7D402CB5D90E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B697D-F43B-4398-B4CB-22A96E2416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892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B697D-F43B-4398-B4CB-22A96E24168A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5435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B697D-F43B-4398-B4CB-22A96E24168A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640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B697D-F43B-4398-B4CB-22A96E24168A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4365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kern="1200" dirty="0" smtClean="0">
              <a:solidFill>
                <a:schemeClr val="tx1"/>
              </a:solidFill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768B9-6405-4371-8824-D39429274A9E}" type="slidenum">
              <a:rPr lang="ko-KR" altLang="en-US" smtClean="0"/>
              <a:pPr/>
              <a:t>83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8847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3" descr="C:\Users\윤여정\Desktop\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429000"/>
            <a:ext cx="57150" cy="57150"/>
          </a:xfrm>
          <a:prstGeom prst="rect">
            <a:avLst/>
          </a:prstGeom>
          <a:noFill/>
        </p:spPr>
      </p:pic>
      <p:pic>
        <p:nvPicPr>
          <p:cNvPr id="49" name="Picture 3" descr="C:\Users\윤여정\Desktop\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2780928"/>
            <a:ext cx="57150" cy="57150"/>
          </a:xfrm>
          <a:prstGeom prst="rect">
            <a:avLst/>
          </a:prstGeom>
          <a:noFill/>
        </p:spPr>
      </p:pic>
      <p:pic>
        <p:nvPicPr>
          <p:cNvPr id="51" name="Picture 3" descr="C:\Users\윤여정\Desktop\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068960"/>
            <a:ext cx="57150" cy="57150"/>
          </a:xfrm>
          <a:prstGeom prst="rect">
            <a:avLst/>
          </a:prstGeom>
          <a:noFill/>
        </p:spPr>
      </p:pic>
      <p:pic>
        <p:nvPicPr>
          <p:cNvPr id="60" name="Picture 15"/>
          <p:cNvPicPr>
            <a:picLocks noChangeAspect="1" noChangeArrowheads="1"/>
          </p:cNvPicPr>
          <p:nvPr userDrawn="1"/>
        </p:nvPicPr>
        <p:blipFill>
          <a:blip r:embed="rId3" cstate="print"/>
          <a:srcRect t="99306"/>
          <a:stretch>
            <a:fillRect/>
          </a:stretch>
        </p:blipFill>
        <p:spPr bwMode="auto">
          <a:xfrm>
            <a:off x="0" y="6819900"/>
            <a:ext cx="9144000" cy="4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그림 60" descr="1.png"/>
          <p:cNvPicPr>
            <a:picLocks noChangeAspect="1"/>
          </p:cNvPicPr>
          <p:nvPr userDrawn="1"/>
        </p:nvPicPr>
        <p:blipFill>
          <a:blip r:embed="rId4" cstate="print"/>
          <a:srcRect l="10497" t="14389" r="10497"/>
          <a:stretch>
            <a:fillRect/>
          </a:stretch>
        </p:blipFill>
        <p:spPr>
          <a:xfrm>
            <a:off x="0" y="-1088020"/>
            <a:ext cx="9144000" cy="7907920"/>
          </a:xfrm>
          <a:prstGeom prst="rect">
            <a:avLst/>
          </a:prstGeom>
        </p:spPr>
      </p:pic>
      <p:pic>
        <p:nvPicPr>
          <p:cNvPr id="62" name="구름3" descr="I:\01_프레젠테이션\00_프리03\201305_02 탑_안산시 반달섬\PSD\IMG\#01_main_10.png"/>
          <p:cNvPicPr>
            <a:picLocks noChangeAspect="1" noChangeArrowheads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-3066302" y="890684"/>
            <a:ext cx="9584157" cy="4440659"/>
          </a:xfrm>
          <a:prstGeom prst="rect">
            <a:avLst/>
          </a:prstGeom>
          <a:noFill/>
        </p:spPr>
      </p:pic>
      <p:pic>
        <p:nvPicPr>
          <p:cNvPr id="63" name="구름1" descr="I:\01_프레젠테이션\00_프리03\201305_02 탑_안산시 반달섬\PSD\IMG\#01_main_10.png"/>
          <p:cNvPicPr>
            <a:picLocks noChangeAspect="1" noChangeArrowheads="1"/>
          </p:cNvPicPr>
          <p:nvPr userDrawn="1"/>
        </p:nvPicPr>
        <p:blipFill>
          <a:blip r:embed="rId6" cstate="print"/>
          <a:stretch>
            <a:fillRect/>
          </a:stretch>
        </p:blipFill>
        <p:spPr bwMode="auto">
          <a:xfrm flipH="1">
            <a:off x="3297632" y="-482765"/>
            <a:ext cx="14334582" cy="6641686"/>
          </a:xfrm>
          <a:prstGeom prst="rect">
            <a:avLst/>
          </a:prstGeom>
          <a:noFill/>
        </p:spPr>
      </p:pic>
      <p:pic>
        <p:nvPicPr>
          <p:cNvPr id="64" name="구름4" descr="I:\01_프레젠테이션\00_프리03\201305_02 탑_안산시 반달섬\PSD\IMG\#01_main_10.png"/>
          <p:cNvPicPr>
            <a:picLocks noChangeAspect="1" noChangeArrowheads="1"/>
          </p:cNvPicPr>
          <p:nvPr userDrawn="1"/>
        </p:nvPicPr>
        <p:blipFill>
          <a:blip r:embed="rId7" cstate="print"/>
          <a:stretch>
            <a:fillRect/>
          </a:stretch>
        </p:blipFill>
        <p:spPr bwMode="auto">
          <a:xfrm>
            <a:off x="-2221275" y="2603643"/>
            <a:ext cx="9584156" cy="4440659"/>
          </a:xfrm>
          <a:prstGeom prst="rect">
            <a:avLst/>
          </a:prstGeom>
          <a:noFill/>
        </p:spPr>
      </p:pic>
      <p:grpSp>
        <p:nvGrpSpPr>
          <p:cNvPr id="10" name="그룹 9"/>
          <p:cNvGrpSpPr/>
          <p:nvPr userDrawn="1"/>
        </p:nvGrpSpPr>
        <p:grpSpPr>
          <a:xfrm>
            <a:off x="0" y="4761984"/>
            <a:ext cx="9144000" cy="2060848"/>
            <a:chOff x="0" y="4797152"/>
            <a:chExt cx="9144000" cy="2060848"/>
          </a:xfrm>
        </p:grpSpPr>
        <p:pic>
          <p:nvPicPr>
            <p:cNvPr id="11" name="Picture 7" descr="C:\Users\윤여정\Desktop\tree02.png"/>
            <p:cNvPicPr>
              <a:picLocks noChangeAspect="1" noChangeArrowheads="1"/>
            </p:cNvPicPr>
            <p:nvPr userDrawn="1"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596336" y="4797152"/>
              <a:ext cx="1123950" cy="1504950"/>
            </a:xfrm>
            <a:prstGeom prst="rect">
              <a:avLst/>
            </a:prstGeom>
            <a:noFill/>
          </p:spPr>
        </p:pic>
        <p:pic>
          <p:nvPicPr>
            <p:cNvPr id="12" name="Picture 4" descr="C:\Users\윤여정\Desktop\wood.png"/>
            <p:cNvPicPr>
              <a:picLocks noChangeAspect="1" noChangeArrowheads="1"/>
            </p:cNvPicPr>
            <p:nvPr userDrawn="1"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505200" y="5953125"/>
              <a:ext cx="5638800" cy="904875"/>
            </a:xfrm>
            <a:prstGeom prst="rect">
              <a:avLst/>
            </a:prstGeom>
            <a:noFill/>
          </p:spPr>
        </p:pic>
        <p:pic>
          <p:nvPicPr>
            <p:cNvPr id="13" name="Picture 3" descr="C:\Users\윤여정\Desktop\grass.png"/>
            <p:cNvPicPr>
              <a:picLocks noChangeAspect="1" noChangeArrowheads="1"/>
            </p:cNvPicPr>
            <p:nvPr userDrawn="1"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6291262"/>
              <a:ext cx="9144000" cy="566738"/>
            </a:xfrm>
            <a:prstGeom prst="rect">
              <a:avLst/>
            </a:prstGeom>
            <a:noFill/>
          </p:spPr>
        </p:pic>
        <p:grpSp>
          <p:nvGrpSpPr>
            <p:cNvPr id="14" name="그룹 13"/>
            <p:cNvGrpSpPr/>
            <p:nvPr userDrawn="1"/>
          </p:nvGrpSpPr>
          <p:grpSpPr>
            <a:xfrm>
              <a:off x="0" y="5688157"/>
              <a:ext cx="1174131" cy="1128279"/>
              <a:chOff x="0" y="5688157"/>
              <a:chExt cx="1174131" cy="1128279"/>
            </a:xfrm>
          </p:grpSpPr>
          <p:pic>
            <p:nvPicPr>
              <p:cNvPr id="15" name="Picture 5" descr="C:\Users\윤여정\Desktop\tree01.png"/>
              <p:cNvPicPr>
                <a:picLocks noChangeAspect="1" noChangeArrowheads="1"/>
              </p:cNvPicPr>
              <p:nvPr userDrawn="1"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45976" y="5688157"/>
                <a:ext cx="1028155" cy="1125219"/>
              </a:xfrm>
              <a:prstGeom prst="rect">
                <a:avLst/>
              </a:prstGeom>
              <a:noFill/>
            </p:spPr>
          </p:pic>
          <p:pic>
            <p:nvPicPr>
              <p:cNvPr id="16" name="Picture 6" descr="C:\Users\윤여정\Desktop\shadow.png"/>
              <p:cNvPicPr>
                <a:picLocks noChangeAspect="1" noChangeArrowheads="1"/>
              </p:cNvPicPr>
              <p:nvPr userDrawn="1"/>
            </p:nvPicPr>
            <p:blipFill>
              <a:blip r:embed="rId12" cstate="print"/>
              <a:stretch>
                <a:fillRect/>
              </a:stretch>
            </p:blipFill>
            <p:spPr bwMode="auto">
              <a:xfrm>
                <a:off x="0" y="6464285"/>
                <a:ext cx="1132410" cy="352151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2053096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183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0026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Users\윤여정\Desktop\thankU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6302" y="2042846"/>
            <a:ext cx="4851398" cy="1530542"/>
          </a:xfrm>
          <a:prstGeom prst="rect">
            <a:avLst/>
          </a:prstGeom>
          <a:noFill/>
        </p:spPr>
      </p:pic>
      <p:pic>
        <p:nvPicPr>
          <p:cNvPr id="9" name="그림 8" descr="logo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308304" y="251426"/>
            <a:ext cx="1504950" cy="38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23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888" y="0"/>
            <a:ext cx="9142224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6680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BDC98-EAAB-4CD0-B46A-E2B50290D829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A837F-F4BA-4719-870D-AE17C9F9A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9710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b="21260"/>
          <a:stretch/>
        </p:blipFill>
        <p:spPr bwMode="auto">
          <a:xfrm>
            <a:off x="0" y="0"/>
            <a:ext cx="9144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430" y="50122"/>
            <a:ext cx="1384450" cy="90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61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5815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5712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7616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7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0018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0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682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20FB1-AF72-4D3A-9F81-1231FE2094D8}" type="datetimeFigureOut">
              <a:rPr lang="ko-KR" altLang="en-US" smtClean="0"/>
              <a:t>2016-06-16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CD119-9F91-4A56-8984-4EA94B03D1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34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67.png"/><Relationship Id="rId7" Type="http://schemas.openxmlformats.org/officeDocument/2006/relationships/image" Target="../media/image7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jpeg"/><Relationship Id="rId5" Type="http://schemas.openxmlformats.org/officeDocument/2006/relationships/image" Target="../media/image69.png"/><Relationship Id="rId10" Type="http://schemas.openxmlformats.org/officeDocument/2006/relationships/image" Target="../media/image74.jpg"/><Relationship Id="rId4" Type="http://schemas.openxmlformats.org/officeDocument/2006/relationships/image" Target="../media/image68.jpeg"/><Relationship Id="rId9" Type="http://schemas.openxmlformats.org/officeDocument/2006/relationships/image" Target="../media/image73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image" Target="../media/image85.png"/><Relationship Id="rId7" Type="http://schemas.openxmlformats.org/officeDocument/2006/relationships/image" Target="../media/image89.jpe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86.jp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102.jpg"/><Relationship Id="rId18" Type="http://schemas.openxmlformats.org/officeDocument/2006/relationships/image" Target="../media/image107.jpg"/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12" Type="http://schemas.openxmlformats.org/officeDocument/2006/relationships/image" Target="../media/image101.jpeg"/><Relationship Id="rId17" Type="http://schemas.openxmlformats.org/officeDocument/2006/relationships/image" Target="../media/image106.jpeg"/><Relationship Id="rId2" Type="http://schemas.openxmlformats.org/officeDocument/2006/relationships/image" Target="../media/image91.jpeg"/><Relationship Id="rId16" Type="http://schemas.openxmlformats.org/officeDocument/2006/relationships/image" Target="../media/image105.jpg"/><Relationship Id="rId20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g"/><Relationship Id="rId11" Type="http://schemas.openxmlformats.org/officeDocument/2006/relationships/image" Target="../media/image100.jpeg"/><Relationship Id="rId5" Type="http://schemas.openxmlformats.org/officeDocument/2006/relationships/image" Target="../media/image94.jpg"/><Relationship Id="rId15" Type="http://schemas.openxmlformats.org/officeDocument/2006/relationships/image" Target="../media/image104.jpg"/><Relationship Id="rId10" Type="http://schemas.openxmlformats.org/officeDocument/2006/relationships/image" Target="../media/image99.jpeg"/><Relationship Id="rId19" Type="http://schemas.openxmlformats.org/officeDocument/2006/relationships/image" Target="../media/image108.jpg"/><Relationship Id="rId4" Type="http://schemas.openxmlformats.org/officeDocument/2006/relationships/image" Target="../media/image93.png"/><Relationship Id="rId9" Type="http://schemas.openxmlformats.org/officeDocument/2006/relationships/image" Target="../media/image98.jpeg"/><Relationship Id="rId14" Type="http://schemas.openxmlformats.org/officeDocument/2006/relationships/image" Target="../media/image10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jpg"/><Relationship Id="rId4" Type="http://schemas.openxmlformats.org/officeDocument/2006/relationships/image" Target="../media/image111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hyperlink" Target="http://www.google.co.kr/url?sa=i&amp;rct=j&amp;q=&amp;esrc=s&amp;source=images&amp;cd=&amp;cad=rja&amp;uact=8&amp;ved=0CAcQjRxqFQoTCLipnZ6t38gCFYXipgodECQHow&amp;url=http://www.samjinvalve.com/samjinProducts/index.php?pd_id=030&amp;idx=&amp;psig=AFQjCNGUGvFKUBdwfFNG7r4vbFeYs1lGbw&amp;ust=144592196080986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67.png"/><Relationship Id="rId7" Type="http://schemas.openxmlformats.org/officeDocument/2006/relationships/image" Target="../media/image7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jpeg"/><Relationship Id="rId5" Type="http://schemas.openxmlformats.org/officeDocument/2006/relationships/image" Target="../media/image69.png"/><Relationship Id="rId10" Type="http://schemas.openxmlformats.org/officeDocument/2006/relationships/image" Target="../media/image74.jpg"/><Relationship Id="rId4" Type="http://schemas.openxmlformats.org/officeDocument/2006/relationships/image" Target="../media/image68.jpeg"/><Relationship Id="rId9" Type="http://schemas.openxmlformats.org/officeDocument/2006/relationships/image" Target="../media/image73.jp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" y="1590919"/>
            <a:ext cx="9144000" cy="1577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spc="3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sz="3600" spc="30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r>
              <a:rPr lang="ko-KR" altLang="en-US" sz="3600" spc="3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관리제도</a:t>
            </a:r>
            <a:endParaRPr lang="en-US" altLang="ko-KR" sz="3600" spc="300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3600" spc="30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endParaRPr lang="en-US" altLang="ko-KR" sz="3600" spc="300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endParaRPr lang="en-US" altLang="ko-KR" sz="800" spc="3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20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20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점착제 및 젤라틴 제조업</a:t>
            </a:r>
            <a:r>
              <a:rPr lang="en-US" altLang="ko-KR" sz="20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위험물품</a:t>
            </a:r>
            <a:r>
              <a:rPr lang="ko-KR" altLang="en-US" sz="20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보관업</a:t>
            </a:r>
            <a:r>
              <a:rPr lang="en-US" altLang="ko-KR" sz="20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강선건조업</a:t>
            </a:r>
            <a:r>
              <a:rPr lang="ko-KR" altLang="en-US" sz="20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등 </a:t>
            </a:r>
            <a:r>
              <a:rPr lang="en-US" altLang="ko-KR" sz="20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14</a:t>
            </a:r>
            <a:r>
              <a:rPr lang="ko-KR" altLang="en-US" sz="20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 </a:t>
            </a:r>
            <a:r>
              <a:rPr lang="en-US" altLang="ko-KR" sz="20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64114" y="3674978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2016. 5. </a:t>
            </a:r>
            <a:endParaRPr lang="ko-KR" altLang="en-US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070" y="5367514"/>
            <a:ext cx="2282347" cy="671628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64" y="5367514"/>
            <a:ext cx="2423892" cy="67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2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19107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적용업종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endParaRPr lang="ko-KR" altLang="en-US" sz="2000" dirty="0">
              <a:solidFill>
                <a:srgbClr val="C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426" y="4930580"/>
            <a:ext cx="74574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※ 3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단계 대상업종은 </a:t>
            </a:r>
            <a:r>
              <a:rPr lang="en-US" altLang="ko-KR" sz="1600" dirty="0" smtClean="0">
                <a:latin typeface="+mn-ea"/>
              </a:rPr>
              <a:t>’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16</a:t>
            </a:r>
            <a:r>
              <a:rPr lang="ko-KR" altLang="en-US" sz="1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년중에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개정 및 추가 예정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(8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~16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 추가 예상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6" y="1775995"/>
            <a:ext cx="8833149" cy="3123415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55426" y="2886632"/>
            <a:ext cx="8833149" cy="1201270"/>
          </a:xfrm>
          <a:prstGeom prst="rect">
            <a:avLst/>
          </a:prstGeom>
          <a:noFill/>
          <a:ln w="635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716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19115"/>
            <a:ext cx="91440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관리대상물질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공통 적용물질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「대기환경보전법」시행규칙 별표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2.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특정대기유해물질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2289211"/>
            <a:ext cx="8115300" cy="291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2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4154" y="1172899"/>
            <a:ext cx="8909846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업종별 적용물질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「대기환경보전법」시행규칙 별표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10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2 2.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업종별 관리대상물질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" y="1732834"/>
            <a:ext cx="8199120" cy="403098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472440" y="2088776"/>
            <a:ext cx="8199120" cy="457200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472440" y="3639669"/>
            <a:ext cx="8199120" cy="466165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472440" y="4204636"/>
            <a:ext cx="8199120" cy="1559178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60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2787657" y="4149644"/>
            <a:ext cx="764762" cy="262859"/>
          </a:xfrm>
          <a:prstGeom prst="rect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공정시설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623155" y="4149642"/>
            <a:ext cx="764762" cy="262859"/>
          </a:xfrm>
          <a:prstGeom prst="rect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공정시설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7048670" y="4149642"/>
            <a:ext cx="761830" cy="26285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출하시설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368006" y="4149643"/>
            <a:ext cx="761830" cy="26285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저장시설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cxnSp>
        <p:nvCxnSpPr>
          <p:cNvPr id="42" name="직선 화살표 연결선 41"/>
          <p:cNvCxnSpPr/>
          <p:nvPr/>
        </p:nvCxnSpPr>
        <p:spPr>
          <a:xfrm>
            <a:off x="2120167" y="4281071"/>
            <a:ext cx="657821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55"/>
          <p:cNvCxnSpPr/>
          <p:nvPr/>
        </p:nvCxnSpPr>
        <p:spPr>
          <a:xfrm>
            <a:off x="3545989" y="4281071"/>
            <a:ext cx="657821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/>
          <p:nvPr/>
        </p:nvCxnSpPr>
        <p:spPr>
          <a:xfrm>
            <a:off x="4952733" y="4281071"/>
            <a:ext cx="657821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/>
          <p:cNvCxnSpPr/>
          <p:nvPr/>
        </p:nvCxnSpPr>
        <p:spPr>
          <a:xfrm>
            <a:off x="6390849" y="4287778"/>
            <a:ext cx="657821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>
            <a:off x="1748921" y="3989510"/>
            <a:ext cx="5680664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>
            <a:off x="1748921" y="3984766"/>
            <a:ext cx="0" cy="16013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>
            <a:off x="7435422" y="3984766"/>
            <a:ext cx="0" cy="16013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/>
          <p:cNvCxnSpPr/>
          <p:nvPr/>
        </p:nvCxnSpPr>
        <p:spPr>
          <a:xfrm flipH="1">
            <a:off x="4583563" y="3813406"/>
            <a:ext cx="5689" cy="331490"/>
          </a:xfrm>
          <a:prstGeom prst="line">
            <a:avLst/>
          </a:prstGeom>
          <a:ln w="25400">
            <a:solidFill>
              <a:srgbClr val="00B05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양쪽 모서리가 잘린 사각형 68"/>
          <p:cNvSpPr/>
          <p:nvPr/>
        </p:nvSpPr>
        <p:spPr>
          <a:xfrm>
            <a:off x="4144122" y="3559592"/>
            <a:ext cx="890258" cy="253814"/>
          </a:xfrm>
          <a:prstGeom prst="snip2SameRect">
            <a:avLst>
              <a:gd name="adj1" fmla="val 35715"/>
              <a:gd name="adj2" fmla="val 0"/>
            </a:avLst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rgbClr val="00B050"/>
                </a:solidFill>
              </a:rPr>
              <a:t>방지시설</a:t>
            </a:r>
            <a:endParaRPr lang="ko-KR" altLang="en-US" sz="1050" b="1" dirty="0">
              <a:solidFill>
                <a:srgbClr val="00B050"/>
              </a:solidFill>
            </a:endParaRPr>
          </a:p>
        </p:txBody>
      </p:sp>
      <p:cxnSp>
        <p:nvCxnSpPr>
          <p:cNvPr id="73" name="직선 연결선 72"/>
          <p:cNvCxnSpPr>
            <a:stCxn id="12" idx="2"/>
          </p:cNvCxnSpPr>
          <p:nvPr/>
        </p:nvCxnSpPr>
        <p:spPr>
          <a:xfrm>
            <a:off x="4581487" y="4412502"/>
            <a:ext cx="2075" cy="174364"/>
          </a:xfrm>
          <a:prstGeom prst="line">
            <a:avLst/>
          </a:prstGeom>
          <a:ln w="25400">
            <a:solidFill>
              <a:srgbClr val="FFC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모서리가 둥근 직사각형 74"/>
          <p:cNvSpPr/>
          <p:nvPr/>
        </p:nvSpPr>
        <p:spPr>
          <a:xfrm>
            <a:off x="4127056" y="4591604"/>
            <a:ext cx="918702" cy="237984"/>
          </a:xfrm>
          <a:prstGeom prst="roundRect">
            <a:avLst>
              <a:gd name="adj" fmla="val 26191"/>
            </a:avLst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spc="-200" dirty="0" smtClean="0">
                <a:solidFill>
                  <a:srgbClr val="FFC000"/>
                </a:solidFill>
              </a:rPr>
              <a:t>폐수처리시설</a:t>
            </a:r>
            <a:endParaRPr lang="ko-KR" altLang="en-US" sz="1050" b="1" spc="-200" dirty="0">
              <a:solidFill>
                <a:srgbClr val="FFC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200571" y="4149642"/>
            <a:ext cx="761830" cy="26285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배출시설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78" name="모서리가 둥근 직사각형 77"/>
          <p:cNvSpPr/>
          <p:nvPr/>
        </p:nvSpPr>
        <p:spPr>
          <a:xfrm>
            <a:off x="1025102" y="2123215"/>
            <a:ext cx="2933700" cy="981893"/>
          </a:xfrm>
          <a:prstGeom prst="round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3" name="직선 화살표 연결선 82"/>
          <p:cNvCxnSpPr>
            <a:stCxn id="78" idx="2"/>
          </p:cNvCxnSpPr>
          <p:nvPr/>
        </p:nvCxnSpPr>
        <p:spPr>
          <a:xfrm flipH="1">
            <a:off x="1899138" y="3105108"/>
            <a:ext cx="592814" cy="103978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그림 8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80" y="2258536"/>
            <a:ext cx="1021252" cy="680633"/>
          </a:xfrm>
          <a:prstGeom prst="rect">
            <a:avLst/>
          </a:prstGeom>
        </p:spPr>
      </p:pic>
      <p:sp>
        <p:nvSpPr>
          <p:cNvPr id="90" name="TextBox 89"/>
          <p:cNvSpPr txBox="1"/>
          <p:nvPr/>
        </p:nvSpPr>
        <p:spPr>
          <a:xfrm>
            <a:off x="2076892" y="2173039"/>
            <a:ext cx="19505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000" dirty="0" err="1" smtClean="0"/>
              <a:t>ㆍ</a:t>
            </a:r>
            <a:r>
              <a:rPr lang="en-US" altLang="ko-KR" sz="1000" dirty="0" smtClean="0"/>
              <a:t>40</a:t>
            </a:r>
            <a:r>
              <a:rPr lang="ko-KR" altLang="en-US" sz="1000" dirty="0"/>
              <a:t>㎥ 이상 </a:t>
            </a:r>
            <a:r>
              <a:rPr lang="ko-KR" altLang="en-US" sz="1000" dirty="0" smtClean="0"/>
              <a:t>대상</a:t>
            </a:r>
            <a:endParaRPr lang="ko-KR" altLang="en-US" sz="1000" dirty="0"/>
          </a:p>
          <a:p>
            <a:pPr fontAlgn="base"/>
            <a:r>
              <a:rPr lang="ko-KR" altLang="en-US" sz="1000" dirty="0" err="1" smtClean="0"/>
              <a:t>ㆍ내부부상</a:t>
            </a:r>
            <a:r>
              <a:rPr lang="ko-KR" altLang="en-US" sz="1000" dirty="0" smtClean="0"/>
              <a:t> </a:t>
            </a:r>
            <a:r>
              <a:rPr lang="ko-KR" altLang="en-US" sz="1000" dirty="0"/>
              <a:t>및 </a:t>
            </a:r>
            <a:r>
              <a:rPr lang="ko-KR" altLang="en-US" sz="1000" dirty="0" smtClean="0"/>
              <a:t>외부부상지붕</a:t>
            </a:r>
            <a:endParaRPr lang="en-US" altLang="ko-KR" sz="1000" dirty="0" smtClean="0"/>
          </a:p>
          <a:p>
            <a:pPr fontAlgn="base"/>
            <a:r>
              <a:rPr lang="en-US" altLang="ko-KR" sz="1000" dirty="0"/>
              <a:t> </a:t>
            </a:r>
            <a:r>
              <a:rPr lang="ko-KR" altLang="en-US" sz="1000" dirty="0" smtClean="0"/>
              <a:t>    밀봉장치 </a:t>
            </a:r>
            <a:r>
              <a:rPr lang="ko-KR" altLang="en-US" sz="1000" dirty="0"/>
              <a:t>설치</a:t>
            </a:r>
          </a:p>
          <a:p>
            <a:pPr fontAlgn="base"/>
            <a:r>
              <a:rPr lang="ko-KR" altLang="en-US" sz="1000" dirty="0" err="1" smtClean="0"/>
              <a:t>ㆍ고정형지붕</a:t>
            </a:r>
            <a:r>
              <a:rPr lang="ko-KR" altLang="en-US" sz="1000" dirty="0" smtClean="0"/>
              <a:t> </a:t>
            </a:r>
            <a:r>
              <a:rPr lang="ko-KR" altLang="en-US" sz="1000" dirty="0"/>
              <a:t>발생가스 보일러</a:t>
            </a:r>
            <a:r>
              <a:rPr lang="en-US" altLang="ko-KR" sz="1000" dirty="0"/>
              <a:t>, </a:t>
            </a:r>
            <a:r>
              <a:rPr lang="en-US" altLang="ko-KR" sz="1000" dirty="0" smtClean="0"/>
              <a:t>  </a:t>
            </a:r>
          </a:p>
          <a:p>
            <a:pPr fontAlgn="base"/>
            <a:r>
              <a:rPr lang="en-US" altLang="ko-KR" sz="1000" dirty="0"/>
              <a:t> </a:t>
            </a:r>
            <a:r>
              <a:rPr lang="en-US" altLang="ko-KR" sz="1000" dirty="0" smtClean="0"/>
              <a:t>    </a:t>
            </a:r>
            <a:r>
              <a:rPr lang="ko-KR" altLang="en-US" sz="1000" dirty="0" smtClean="0"/>
              <a:t>직접연소 </a:t>
            </a:r>
            <a:r>
              <a:rPr lang="ko-KR" altLang="en-US" sz="1000" dirty="0"/>
              <a:t>등 연결처리</a:t>
            </a:r>
          </a:p>
        </p:txBody>
      </p:sp>
      <p:sp>
        <p:nvSpPr>
          <p:cNvPr id="92" name="모서리가 둥근 직사각형 91"/>
          <p:cNvSpPr/>
          <p:nvPr/>
        </p:nvSpPr>
        <p:spPr>
          <a:xfrm>
            <a:off x="4822900" y="2114103"/>
            <a:ext cx="2933700" cy="981893"/>
          </a:xfrm>
          <a:prstGeom prst="round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9" name="그림 9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646" y="2214158"/>
            <a:ext cx="1022706" cy="767030"/>
          </a:xfrm>
          <a:prstGeom prst="rect">
            <a:avLst/>
          </a:prstGeom>
        </p:spPr>
      </p:pic>
      <p:sp>
        <p:nvSpPr>
          <p:cNvPr id="100" name="TextBox 99"/>
          <p:cNvSpPr txBox="1"/>
          <p:nvPr/>
        </p:nvSpPr>
        <p:spPr>
          <a:xfrm>
            <a:off x="5943798" y="2089110"/>
            <a:ext cx="19505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000" dirty="0" err="1" smtClean="0"/>
              <a:t>ㆍ포집시설</a:t>
            </a:r>
            <a:r>
              <a:rPr lang="ko-KR" altLang="en-US" sz="1000" dirty="0" smtClean="0"/>
              <a:t> </a:t>
            </a:r>
            <a:r>
              <a:rPr lang="ko-KR" altLang="en-US" sz="1000" dirty="0"/>
              <a:t>설치 및 </a:t>
            </a:r>
            <a:r>
              <a:rPr lang="ko-KR" altLang="en-US" sz="1000" dirty="0" smtClean="0"/>
              <a:t>배출가스</a:t>
            </a:r>
            <a:endParaRPr lang="en-US" altLang="ko-KR" sz="1000" dirty="0" smtClean="0"/>
          </a:p>
          <a:p>
            <a:pPr fontAlgn="base"/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 </a:t>
            </a:r>
            <a:r>
              <a:rPr lang="ko-KR" altLang="en-US" sz="1000" dirty="0"/>
              <a:t>보일러 </a:t>
            </a:r>
            <a:r>
              <a:rPr lang="ko-KR" altLang="en-US" sz="1000" dirty="0" smtClean="0"/>
              <a:t>등 </a:t>
            </a:r>
            <a:r>
              <a:rPr lang="ko-KR" altLang="en-US" sz="1000" dirty="0"/>
              <a:t>연결처리</a:t>
            </a:r>
          </a:p>
          <a:p>
            <a:pPr fontAlgn="base"/>
            <a:r>
              <a:rPr lang="ko-KR" altLang="en-US" sz="1000" spc="-120" dirty="0" err="1"/>
              <a:t>ㆍ</a:t>
            </a:r>
            <a:r>
              <a:rPr lang="ko-KR" altLang="en-US" sz="1000" b="1" spc="-120" dirty="0" err="1" smtClean="0">
                <a:solidFill>
                  <a:srgbClr val="C00000"/>
                </a:solidFill>
              </a:rPr>
              <a:t>직접연소</a:t>
            </a:r>
            <a:r>
              <a:rPr lang="en-US" altLang="ko-KR" sz="1000" b="1" spc="-120" dirty="0">
                <a:solidFill>
                  <a:srgbClr val="C00000"/>
                </a:solidFill>
              </a:rPr>
              <a:t>, </a:t>
            </a:r>
            <a:r>
              <a:rPr lang="ko-KR" altLang="en-US" sz="1000" b="1" spc="-120" dirty="0" err="1">
                <a:solidFill>
                  <a:srgbClr val="C00000"/>
                </a:solidFill>
              </a:rPr>
              <a:t>그밖의</a:t>
            </a:r>
            <a:r>
              <a:rPr lang="ko-KR" altLang="en-US" sz="1000" b="1" spc="-120" dirty="0">
                <a:solidFill>
                  <a:srgbClr val="C00000"/>
                </a:solidFill>
              </a:rPr>
              <a:t> 방지시설 </a:t>
            </a:r>
            <a:r>
              <a:rPr lang="ko-KR" altLang="en-US" sz="1000" b="1" spc="-120" dirty="0" smtClean="0">
                <a:solidFill>
                  <a:srgbClr val="C00000"/>
                </a:solidFill>
              </a:rPr>
              <a:t>측정</a:t>
            </a:r>
            <a:endParaRPr lang="en-US" altLang="ko-KR" sz="1000" b="1" spc="-120" dirty="0" smtClean="0">
              <a:solidFill>
                <a:srgbClr val="C00000"/>
              </a:solidFill>
            </a:endParaRPr>
          </a:p>
          <a:p>
            <a:pPr fontAlgn="base"/>
            <a:r>
              <a:rPr lang="en-US" altLang="ko-KR" sz="1000" spc="-120" dirty="0"/>
              <a:t> </a:t>
            </a:r>
            <a:r>
              <a:rPr lang="en-US" altLang="ko-KR" sz="1000" spc="-120" dirty="0" smtClean="0"/>
              <a:t>          (</a:t>
            </a:r>
            <a:r>
              <a:rPr lang="ko-KR" altLang="en-US" sz="1000" spc="-120" dirty="0" smtClean="0"/>
              <a:t>저감효율 </a:t>
            </a:r>
            <a:r>
              <a:rPr lang="en-US" altLang="ko-KR" sz="1000" spc="-120" dirty="0" smtClean="0"/>
              <a:t>or </a:t>
            </a:r>
            <a:r>
              <a:rPr lang="en-US" altLang="ko-KR" sz="1000" spc="-120" dirty="0"/>
              <a:t>THC </a:t>
            </a:r>
            <a:r>
              <a:rPr lang="ko-KR" altLang="en-US" sz="1000" spc="-120" dirty="0" smtClean="0"/>
              <a:t>농도기준 준수</a:t>
            </a:r>
            <a:r>
              <a:rPr lang="en-US" altLang="ko-KR" sz="1000" spc="-120" dirty="0" smtClean="0"/>
              <a:t>)</a:t>
            </a:r>
            <a:endParaRPr lang="ko-KR" altLang="en-US" sz="1000" spc="-120" dirty="0"/>
          </a:p>
          <a:p>
            <a:pPr fontAlgn="base"/>
            <a:r>
              <a:rPr lang="ko-KR" altLang="en-US" sz="1000" spc="-100" dirty="0" err="1"/>
              <a:t>ㆍ</a:t>
            </a:r>
            <a:r>
              <a:rPr lang="ko-KR" altLang="en-US" sz="1000" spc="-100" dirty="0" err="1" smtClean="0"/>
              <a:t>배수장치</a:t>
            </a:r>
            <a:r>
              <a:rPr lang="ko-KR" altLang="en-US" sz="1000" spc="-100" dirty="0" smtClean="0"/>
              <a:t> </a:t>
            </a:r>
            <a:r>
              <a:rPr lang="ko-KR" altLang="en-US" sz="1000" spc="-100" dirty="0"/>
              <a:t>봉인장치</a:t>
            </a:r>
            <a:r>
              <a:rPr lang="en-US" altLang="ko-KR" sz="1000" spc="-100" dirty="0"/>
              <a:t>, </a:t>
            </a:r>
            <a:r>
              <a:rPr lang="ko-KR" altLang="en-US" sz="1000" spc="-100" dirty="0"/>
              <a:t>덮개 설치</a:t>
            </a:r>
            <a:r>
              <a:rPr lang="en-US" altLang="ko-KR" sz="1000" spc="-100" dirty="0"/>
              <a:t>, </a:t>
            </a:r>
            <a:endParaRPr lang="en-US" altLang="ko-KR" sz="1000" spc="-100" dirty="0" smtClean="0"/>
          </a:p>
          <a:p>
            <a:pPr fontAlgn="base"/>
            <a:r>
              <a:rPr lang="ko-KR" altLang="en-US" sz="1000" spc="-150" dirty="0" smtClean="0"/>
              <a:t>           </a:t>
            </a:r>
            <a:r>
              <a:rPr lang="ko-KR" altLang="en-US" sz="1000" b="1" spc="-100" dirty="0" err="1" smtClean="0">
                <a:solidFill>
                  <a:srgbClr val="C00000"/>
                </a:solidFill>
              </a:rPr>
              <a:t>냉각탑</a:t>
            </a:r>
            <a:r>
              <a:rPr lang="ko-KR" altLang="en-US" sz="1000" b="1" spc="-100" dirty="0" smtClean="0">
                <a:solidFill>
                  <a:srgbClr val="C00000"/>
                </a:solidFill>
              </a:rPr>
              <a:t>  측정</a:t>
            </a:r>
            <a:endParaRPr lang="ko-KR" altLang="en-US" sz="1000" b="1" spc="-100" dirty="0">
              <a:solidFill>
                <a:srgbClr val="C00000"/>
              </a:solidFill>
            </a:endParaRPr>
          </a:p>
        </p:txBody>
      </p:sp>
      <p:cxnSp>
        <p:nvCxnSpPr>
          <p:cNvPr id="101" name="직선 화살표 연결선 100"/>
          <p:cNvCxnSpPr>
            <a:stCxn id="92" idx="2"/>
            <a:endCxn id="69" idx="0"/>
          </p:cNvCxnSpPr>
          <p:nvPr/>
        </p:nvCxnSpPr>
        <p:spPr>
          <a:xfrm flipH="1">
            <a:off x="5034380" y="3095996"/>
            <a:ext cx="1255370" cy="590503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화살표 연결선 111"/>
          <p:cNvCxnSpPr>
            <a:stCxn id="110" idx="0"/>
          </p:cNvCxnSpPr>
          <p:nvPr/>
        </p:nvCxnSpPr>
        <p:spPr>
          <a:xfrm flipV="1">
            <a:off x="1531822" y="4829588"/>
            <a:ext cx="2595234" cy="823055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타원 119"/>
          <p:cNvSpPr/>
          <p:nvPr/>
        </p:nvSpPr>
        <p:spPr>
          <a:xfrm>
            <a:off x="6395294" y="4178334"/>
            <a:ext cx="645220" cy="223494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4" name="직선 화살표 연결선 123"/>
          <p:cNvCxnSpPr>
            <a:endCxn id="120" idx="4"/>
          </p:cNvCxnSpPr>
          <p:nvPr/>
        </p:nvCxnSpPr>
        <p:spPr>
          <a:xfrm flipV="1">
            <a:off x="6178062" y="4401828"/>
            <a:ext cx="539842" cy="110929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/>
          <p:cNvGrpSpPr/>
          <p:nvPr/>
        </p:nvGrpSpPr>
        <p:grpSpPr>
          <a:xfrm>
            <a:off x="64972" y="5513655"/>
            <a:ext cx="7185269" cy="1233586"/>
            <a:chOff x="783345" y="5513655"/>
            <a:chExt cx="7185269" cy="1233586"/>
          </a:xfrm>
        </p:grpSpPr>
        <p:sp>
          <p:nvSpPr>
            <p:cNvPr id="104" name="모서리가 둥근 직사각형 103"/>
            <p:cNvSpPr/>
            <p:nvPr/>
          </p:nvSpPr>
          <p:spPr>
            <a:xfrm>
              <a:off x="3815758" y="5513655"/>
              <a:ext cx="4152856" cy="1233586"/>
            </a:xfrm>
            <a:prstGeom prst="roundRect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모서리가 둥근 직사각형 109"/>
            <p:cNvSpPr/>
            <p:nvPr/>
          </p:nvSpPr>
          <p:spPr>
            <a:xfrm>
              <a:off x="783345" y="5652643"/>
              <a:ext cx="2933700" cy="981893"/>
            </a:xfrm>
            <a:prstGeom prst="roundRect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5" name="그림 1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2350" y="5779276"/>
              <a:ext cx="1037171" cy="777085"/>
            </a:xfrm>
            <a:prstGeom prst="rect">
              <a:avLst/>
            </a:prstGeom>
          </p:spPr>
        </p:pic>
        <p:pic>
          <p:nvPicPr>
            <p:cNvPr id="116" name="그림 1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95" y="5769729"/>
              <a:ext cx="1000694" cy="749611"/>
            </a:xfrm>
            <a:prstGeom prst="rect">
              <a:avLst/>
            </a:prstGeom>
          </p:spPr>
        </p:pic>
        <p:sp>
          <p:nvSpPr>
            <p:cNvPr id="131" name="TextBox 130"/>
            <p:cNvSpPr txBox="1"/>
            <p:nvPr/>
          </p:nvSpPr>
          <p:spPr>
            <a:xfrm>
              <a:off x="1830290" y="5642556"/>
              <a:ext cx="19505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ko-KR" altLang="en-US" sz="1000" dirty="0" err="1"/>
                <a:t>ㆍ</a:t>
              </a:r>
              <a:r>
                <a:rPr lang="ko-KR" altLang="en-US" sz="1000" dirty="0"/>
                <a:t> </a:t>
              </a:r>
              <a:r>
                <a:rPr lang="ko-KR" altLang="en-US" sz="1000" dirty="0" err="1" smtClean="0"/>
                <a:t>폐쇄관로</a:t>
              </a:r>
              <a:r>
                <a:rPr lang="ko-KR" altLang="en-US" sz="1000" dirty="0" smtClean="0"/>
                <a:t> </a:t>
              </a:r>
              <a:r>
                <a:rPr lang="ko-KR" altLang="en-US" sz="1000" dirty="0" err="1"/>
                <a:t>밀폐형</a:t>
              </a:r>
              <a:r>
                <a:rPr lang="ko-KR" altLang="en-US" sz="1000" dirty="0"/>
                <a:t> 설치</a:t>
              </a:r>
              <a:r>
                <a:rPr lang="en-US" altLang="ko-KR" sz="1000" dirty="0"/>
                <a:t>, </a:t>
              </a:r>
              <a:r>
                <a:rPr lang="ko-KR" altLang="en-US" sz="1000" dirty="0" smtClean="0"/>
                <a:t>중간</a:t>
              </a:r>
              <a:endParaRPr lang="en-US" altLang="ko-KR" sz="1000" dirty="0" smtClean="0"/>
            </a:p>
            <a:p>
              <a:pPr fontAlgn="base"/>
              <a:r>
                <a:rPr lang="en-US" altLang="ko-KR" sz="1000" dirty="0"/>
                <a:t> </a:t>
              </a:r>
              <a:r>
                <a:rPr lang="en-US" altLang="ko-KR" sz="1000" dirty="0" smtClean="0"/>
                <a:t>    </a:t>
              </a:r>
              <a:r>
                <a:rPr lang="ko-KR" altLang="en-US" sz="1000" dirty="0" err="1" smtClean="0"/>
                <a:t>집수조</a:t>
              </a:r>
              <a:r>
                <a:rPr lang="ko-KR" altLang="en-US" sz="1000" dirty="0" smtClean="0"/>
                <a:t> </a:t>
              </a:r>
              <a:r>
                <a:rPr lang="ko-KR" altLang="en-US" sz="1000" dirty="0"/>
                <a:t>덮개 </a:t>
              </a:r>
              <a:r>
                <a:rPr lang="en-US" altLang="ko-KR" sz="1000" dirty="0"/>
                <a:t>or </a:t>
              </a:r>
              <a:r>
                <a:rPr lang="ko-KR" altLang="en-US" sz="1000" dirty="0"/>
                <a:t>환기배관</a:t>
              </a:r>
            </a:p>
            <a:p>
              <a:pPr fontAlgn="base"/>
              <a:r>
                <a:rPr lang="ko-KR" altLang="en-US" sz="1000" dirty="0" err="1"/>
                <a:t>ㆍ</a:t>
              </a:r>
              <a:r>
                <a:rPr lang="ko-KR" altLang="en-US" sz="1000" dirty="0"/>
                <a:t> </a:t>
              </a:r>
              <a:r>
                <a:rPr lang="ko-KR" altLang="en-US" sz="1000" spc="-150" dirty="0" err="1" smtClean="0"/>
                <a:t>집수조</a:t>
              </a:r>
              <a:r>
                <a:rPr lang="en-US" altLang="ko-KR" sz="1000" spc="-150" dirty="0"/>
                <a:t>, </a:t>
              </a:r>
              <a:r>
                <a:rPr lang="ko-KR" altLang="en-US" sz="1000" spc="-150" dirty="0" err="1"/>
                <a:t>반응조</a:t>
              </a:r>
              <a:r>
                <a:rPr lang="en-US" altLang="ko-KR" sz="1000" spc="-150" dirty="0"/>
                <a:t>, </a:t>
              </a:r>
              <a:r>
                <a:rPr lang="ko-KR" altLang="en-US" sz="1000" spc="-150" dirty="0"/>
                <a:t>부상조</a:t>
              </a:r>
              <a:r>
                <a:rPr lang="en-US" altLang="ko-KR" sz="1000" spc="-150" dirty="0"/>
                <a:t>, </a:t>
              </a:r>
              <a:r>
                <a:rPr lang="ko-KR" altLang="en-US" sz="1000" spc="-150" dirty="0" err="1" smtClean="0"/>
                <a:t>유수분리조</a:t>
              </a:r>
              <a:r>
                <a:rPr lang="en-US" altLang="ko-KR" sz="1000" spc="-150" dirty="0"/>
                <a:t>, </a:t>
              </a:r>
              <a:endParaRPr lang="en-US" altLang="ko-KR" sz="1000" spc="-150" dirty="0" smtClean="0"/>
            </a:p>
            <a:p>
              <a:pPr fontAlgn="base"/>
              <a:r>
                <a:rPr lang="en-US" altLang="ko-KR" sz="1000" spc="-150" dirty="0"/>
                <a:t> </a:t>
              </a:r>
              <a:r>
                <a:rPr lang="en-US" altLang="ko-KR" sz="1000" spc="-150" dirty="0" smtClean="0"/>
                <a:t>               </a:t>
              </a:r>
              <a:r>
                <a:rPr lang="ko-KR" altLang="en-US" sz="1000" spc="-150" dirty="0" err="1" smtClean="0"/>
                <a:t>포기조</a:t>
              </a:r>
              <a:r>
                <a:rPr lang="ko-KR" altLang="en-US" sz="1000" spc="-150" dirty="0" smtClean="0"/>
                <a:t> </a:t>
              </a:r>
              <a:r>
                <a:rPr lang="ko-KR" altLang="en-US" sz="1000" spc="-150" dirty="0"/>
                <a:t>부유지붕 </a:t>
              </a:r>
              <a:r>
                <a:rPr lang="en-US" altLang="ko-KR" sz="1000" spc="-150" dirty="0"/>
                <a:t>or </a:t>
              </a:r>
              <a:r>
                <a:rPr lang="ko-KR" altLang="en-US" sz="1000" spc="-150" dirty="0"/>
                <a:t>상부덮개 설치</a:t>
              </a:r>
              <a:r>
                <a:rPr lang="en-US" altLang="ko-KR" sz="1000" spc="-150" dirty="0"/>
                <a:t>, </a:t>
              </a:r>
              <a:endParaRPr lang="en-US" altLang="ko-KR" sz="1000" spc="-150" dirty="0" smtClean="0"/>
            </a:p>
            <a:p>
              <a:pPr fontAlgn="base"/>
              <a:r>
                <a:rPr lang="en-US" altLang="ko-KR" sz="1000" spc="-150" dirty="0"/>
                <a:t> </a:t>
              </a:r>
              <a:r>
                <a:rPr lang="en-US" altLang="ko-KR" sz="1000" spc="-150" dirty="0" smtClean="0"/>
                <a:t>              </a:t>
              </a:r>
              <a:r>
                <a:rPr lang="ko-KR" altLang="en-US" sz="1000" spc="-150" dirty="0" smtClean="0"/>
                <a:t>덮개와 </a:t>
              </a:r>
              <a:r>
                <a:rPr lang="ko-KR" altLang="en-US" sz="1000" spc="-150" dirty="0"/>
                <a:t>유체표면 사이 발생가스 </a:t>
              </a:r>
              <a:endParaRPr lang="en-US" altLang="ko-KR" sz="1000" spc="-150" dirty="0" smtClean="0"/>
            </a:p>
            <a:p>
              <a:pPr fontAlgn="base"/>
              <a:r>
                <a:rPr lang="en-US" altLang="ko-KR" sz="1000" spc="-150" dirty="0"/>
                <a:t> </a:t>
              </a:r>
              <a:r>
                <a:rPr lang="en-US" altLang="ko-KR" sz="1000" spc="-150" dirty="0" smtClean="0"/>
                <a:t>               </a:t>
              </a:r>
              <a:r>
                <a:rPr lang="ko-KR" altLang="en-US" sz="1000" spc="-150" dirty="0" smtClean="0"/>
                <a:t>보일러</a:t>
              </a:r>
              <a:r>
                <a:rPr lang="en-US" altLang="ko-KR" sz="1000" spc="-150" dirty="0"/>
                <a:t>, </a:t>
              </a:r>
              <a:r>
                <a:rPr lang="ko-KR" altLang="en-US" sz="1000" spc="-150" dirty="0"/>
                <a:t>직접연소 등 연결처리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4879234" y="5558262"/>
              <a:ext cx="308938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ko-KR" altLang="en-US" sz="1000" spc="-100" dirty="0" err="1" smtClean="0"/>
                <a:t>ㆍ밸브</a:t>
              </a:r>
              <a:r>
                <a:rPr lang="en-US" altLang="ko-KR" sz="1000" spc="-100" dirty="0"/>
                <a:t>, </a:t>
              </a:r>
              <a:r>
                <a:rPr lang="ko-KR" altLang="en-US" sz="1000" spc="-100" dirty="0"/>
                <a:t>펌프</a:t>
              </a:r>
              <a:r>
                <a:rPr lang="en-US" altLang="ko-KR" sz="1000" spc="-100" dirty="0"/>
                <a:t>, </a:t>
              </a:r>
              <a:r>
                <a:rPr lang="ko-KR" altLang="en-US" sz="1000" spc="-100" dirty="0"/>
                <a:t>압축기</a:t>
              </a:r>
              <a:r>
                <a:rPr lang="en-US" altLang="ko-KR" sz="1000" spc="-100" dirty="0"/>
                <a:t>, </a:t>
              </a:r>
              <a:r>
                <a:rPr lang="ko-KR" altLang="en-US" sz="1000" spc="-100" dirty="0"/>
                <a:t>개방식라인</a:t>
              </a:r>
              <a:r>
                <a:rPr lang="en-US" altLang="ko-KR" sz="1000" spc="-100" dirty="0"/>
                <a:t>, </a:t>
              </a:r>
              <a:r>
                <a:rPr lang="ko-KR" altLang="en-US" sz="1000" spc="-100" dirty="0" smtClean="0"/>
                <a:t>압력완화장치</a:t>
              </a:r>
              <a:r>
                <a:rPr lang="en-US" altLang="ko-KR" sz="1000" spc="-100" dirty="0"/>
                <a:t>, </a:t>
              </a:r>
              <a:r>
                <a:rPr lang="ko-KR" altLang="en-US" sz="1000" spc="-100" dirty="0"/>
                <a:t>커넥터</a:t>
              </a:r>
              <a:r>
                <a:rPr lang="en-US" altLang="ko-KR" sz="1000" spc="-100" dirty="0"/>
                <a:t>, </a:t>
              </a:r>
              <a:endParaRPr lang="en-US" altLang="ko-KR" sz="1000" spc="-100" dirty="0" smtClean="0"/>
            </a:p>
            <a:p>
              <a:pPr fontAlgn="base"/>
              <a:r>
                <a:rPr lang="ko-KR" altLang="en-US" sz="1000" spc="-150" dirty="0" smtClean="0"/>
                <a:t>           </a:t>
              </a:r>
              <a:r>
                <a:rPr lang="ko-KR" altLang="en-US" sz="1000" spc="-100" dirty="0" err="1" smtClean="0"/>
                <a:t>플랜지</a:t>
              </a:r>
              <a:r>
                <a:rPr lang="en-US" altLang="ko-KR" sz="1000" spc="-100" dirty="0"/>
                <a:t>, </a:t>
              </a:r>
              <a:r>
                <a:rPr lang="en-US" altLang="ko-KR" sz="1000" spc="-100" dirty="0" smtClean="0"/>
                <a:t> </a:t>
              </a:r>
              <a:r>
                <a:rPr lang="ko-KR" altLang="en-US" sz="1000" spc="-100" dirty="0"/>
                <a:t>공정배수구 대상</a:t>
              </a:r>
            </a:p>
            <a:p>
              <a:pPr fontAlgn="base"/>
              <a:r>
                <a:rPr lang="ko-KR" altLang="en-US" sz="1000" spc="-100" dirty="0" err="1" smtClean="0"/>
                <a:t>ㆍ개방식라인은</a:t>
              </a:r>
              <a:r>
                <a:rPr lang="ko-KR" altLang="en-US" sz="1000" spc="-100" dirty="0" smtClean="0"/>
                <a:t> </a:t>
              </a:r>
              <a:r>
                <a:rPr lang="ko-KR" altLang="en-US" sz="1000" spc="-100" dirty="0"/>
                <a:t>뚜껑</a:t>
              </a:r>
              <a:r>
                <a:rPr lang="en-US" altLang="ko-KR" sz="1000" spc="-100" dirty="0"/>
                <a:t>, </a:t>
              </a:r>
              <a:r>
                <a:rPr lang="ko-KR" altLang="en-US" sz="1000" spc="-100" dirty="0"/>
                <a:t>이중밸브 등 설치</a:t>
              </a:r>
            </a:p>
            <a:p>
              <a:pPr fontAlgn="base"/>
              <a:r>
                <a:rPr lang="ko-KR" altLang="en-US" sz="1000" spc="-100" dirty="0" err="1"/>
                <a:t>ㆍ</a:t>
              </a:r>
              <a:r>
                <a:rPr lang="ko-KR" altLang="en-US" sz="1000" spc="-100" dirty="0" err="1" smtClean="0"/>
                <a:t>펌프는</a:t>
              </a:r>
              <a:r>
                <a:rPr lang="ko-KR" altLang="en-US" sz="1000" spc="-100" dirty="0" smtClean="0"/>
                <a:t> </a:t>
              </a:r>
              <a:r>
                <a:rPr lang="ko-KR" altLang="en-US" sz="1000" spc="-100" dirty="0"/>
                <a:t>이중기계봉인시설 </a:t>
              </a:r>
              <a:r>
                <a:rPr lang="en-US" altLang="ko-KR" sz="1000" spc="-100" dirty="0"/>
                <a:t>or </a:t>
              </a:r>
              <a:r>
                <a:rPr lang="ko-KR" altLang="en-US" sz="1000" spc="-100" dirty="0" err="1"/>
                <a:t>밀폐형시설</a:t>
              </a:r>
              <a:r>
                <a:rPr lang="ko-KR" altLang="en-US" sz="1000" spc="-100" dirty="0"/>
                <a:t> 설치</a:t>
              </a:r>
            </a:p>
            <a:p>
              <a:pPr fontAlgn="base"/>
              <a:r>
                <a:rPr lang="ko-KR" altLang="en-US" sz="1000" spc="-100" dirty="0" err="1"/>
                <a:t>ㆍ</a:t>
              </a:r>
              <a:r>
                <a:rPr lang="ko-KR" altLang="en-US" sz="1000" spc="-100" dirty="0" err="1" smtClean="0"/>
                <a:t>압력완화장치는</a:t>
              </a:r>
              <a:r>
                <a:rPr lang="ko-KR" altLang="en-US" sz="1000" spc="-100" dirty="0" smtClean="0"/>
                <a:t> </a:t>
              </a:r>
              <a:r>
                <a:rPr lang="ko-KR" altLang="en-US" sz="1000" spc="-100" dirty="0" err="1"/>
                <a:t>방출시</a:t>
              </a:r>
              <a:r>
                <a:rPr lang="ko-KR" altLang="en-US" sz="1000" spc="-100" dirty="0"/>
                <a:t> </a:t>
              </a:r>
              <a:r>
                <a:rPr lang="en-US" altLang="ko-KR" sz="1000" spc="-100" dirty="0"/>
                <a:t>5</a:t>
              </a:r>
              <a:r>
                <a:rPr lang="ko-KR" altLang="en-US" sz="1000" spc="-100" dirty="0"/>
                <a:t>일 이내 정상조치</a:t>
              </a:r>
            </a:p>
            <a:p>
              <a:pPr fontAlgn="base"/>
              <a:r>
                <a:rPr lang="ko-KR" altLang="en-US" sz="1000" spc="-140" dirty="0" err="1"/>
                <a:t>ㆍ</a:t>
              </a:r>
              <a:r>
                <a:rPr lang="ko-KR" altLang="en-US" sz="1000" spc="-140" dirty="0" err="1" smtClean="0"/>
                <a:t>시료채취장치는</a:t>
              </a:r>
              <a:r>
                <a:rPr lang="ko-KR" altLang="en-US" sz="1000" spc="-140" dirty="0" smtClean="0"/>
                <a:t> </a:t>
              </a:r>
              <a:r>
                <a:rPr lang="ko-KR" altLang="en-US" sz="1000" spc="-140" dirty="0"/>
                <a:t>끝이 막힌 배관장치 </a:t>
              </a:r>
              <a:r>
                <a:rPr lang="en-US" altLang="ko-KR" sz="1000" spc="-140" dirty="0"/>
                <a:t>or </a:t>
              </a:r>
              <a:r>
                <a:rPr lang="ko-KR" altLang="en-US" sz="1000" spc="-140" dirty="0"/>
                <a:t>밀폐된 </a:t>
              </a:r>
              <a:r>
                <a:rPr lang="ko-KR" altLang="en-US" sz="1000" spc="-140" dirty="0" err="1"/>
                <a:t>배출관로</a:t>
              </a:r>
              <a:r>
                <a:rPr lang="ko-KR" altLang="en-US" sz="1000" spc="-140" dirty="0"/>
                <a:t> 설치</a:t>
              </a:r>
            </a:p>
            <a:p>
              <a:pPr fontAlgn="base"/>
              <a:r>
                <a:rPr lang="ko-KR" altLang="en-US" sz="1000" spc="-100" dirty="0" err="1"/>
                <a:t>ㆍ</a:t>
              </a:r>
              <a:r>
                <a:rPr lang="ko-KR" altLang="en-US" sz="1000" b="1" spc="-100" dirty="0" err="1" smtClean="0">
                  <a:solidFill>
                    <a:srgbClr val="C00000"/>
                  </a:solidFill>
                </a:rPr>
                <a:t>연</a:t>
              </a:r>
              <a:r>
                <a:rPr lang="ko-KR" altLang="en-US" sz="1000" b="1" spc="-100" dirty="0" smtClean="0">
                  <a:solidFill>
                    <a:srgbClr val="C00000"/>
                  </a:solidFill>
                </a:rPr>
                <a:t> </a:t>
              </a:r>
              <a:r>
                <a:rPr lang="en-US" altLang="ko-KR" sz="1000" b="1" spc="-100" dirty="0">
                  <a:solidFill>
                    <a:srgbClr val="C00000"/>
                  </a:solidFill>
                </a:rPr>
                <a:t>1</a:t>
              </a:r>
              <a:r>
                <a:rPr lang="ko-KR" altLang="en-US" sz="1000" b="1" spc="-100" dirty="0">
                  <a:solidFill>
                    <a:srgbClr val="C00000"/>
                  </a:solidFill>
                </a:rPr>
                <a:t>회 누출점검</a:t>
              </a:r>
              <a:r>
                <a:rPr lang="en-US" altLang="ko-KR" sz="1000" b="1" spc="-100" dirty="0">
                  <a:solidFill>
                    <a:srgbClr val="C00000"/>
                  </a:solidFill>
                </a:rPr>
                <a:t>(</a:t>
              </a:r>
              <a:r>
                <a:rPr lang="ko-KR" altLang="en-US" sz="1000" b="1" spc="-100" dirty="0">
                  <a:solidFill>
                    <a:srgbClr val="C00000"/>
                  </a:solidFill>
                </a:rPr>
                <a:t>기준 </a:t>
              </a:r>
              <a:r>
                <a:rPr lang="en-US" altLang="ko-KR" sz="1000" b="1" spc="-100" dirty="0">
                  <a:solidFill>
                    <a:srgbClr val="C00000"/>
                  </a:solidFill>
                </a:rPr>
                <a:t>: 2,000ppm, </a:t>
              </a:r>
              <a:r>
                <a:rPr lang="ko-KR" altLang="en-US" sz="1000" b="1" spc="-100" dirty="0" err="1">
                  <a:solidFill>
                    <a:srgbClr val="C00000"/>
                  </a:solidFill>
                </a:rPr>
                <a:t>비안전</a:t>
              </a:r>
              <a:r>
                <a:rPr lang="en-US" altLang="ko-KR" sz="1000" b="1" spc="-100" dirty="0">
                  <a:solidFill>
                    <a:srgbClr val="C00000"/>
                  </a:solidFill>
                </a:rPr>
                <a:t>, </a:t>
              </a:r>
              <a:r>
                <a:rPr lang="ko-KR" altLang="en-US" sz="1000" b="1" spc="-100" dirty="0">
                  <a:solidFill>
                    <a:srgbClr val="C00000"/>
                  </a:solidFill>
                </a:rPr>
                <a:t>난해시설 제외</a:t>
              </a:r>
              <a:r>
                <a:rPr lang="en-US" altLang="ko-KR" sz="1000" b="1" spc="-100" dirty="0">
                  <a:solidFill>
                    <a:srgbClr val="C00000"/>
                  </a:solidFill>
                </a:rPr>
                <a:t>)</a:t>
              </a:r>
              <a:endParaRPr lang="ko-KR" altLang="en-US" sz="1000" b="1" spc="-100" dirty="0">
                <a:solidFill>
                  <a:srgbClr val="C00000"/>
                </a:solidFill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0" y="1119115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요약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9" name="타원 58"/>
          <p:cNvSpPr/>
          <p:nvPr/>
        </p:nvSpPr>
        <p:spPr>
          <a:xfrm>
            <a:off x="4951279" y="4169324"/>
            <a:ext cx="645220" cy="223494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타원 62"/>
          <p:cNvSpPr/>
          <p:nvPr/>
        </p:nvSpPr>
        <p:spPr>
          <a:xfrm>
            <a:off x="2132768" y="4169324"/>
            <a:ext cx="645220" cy="223494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4" name="직선 화살표 연결선 63"/>
          <p:cNvCxnSpPr>
            <a:stCxn id="104" idx="0"/>
            <a:endCxn id="59" idx="4"/>
          </p:cNvCxnSpPr>
          <p:nvPr/>
        </p:nvCxnSpPr>
        <p:spPr>
          <a:xfrm flipV="1">
            <a:off x="5173813" y="4392818"/>
            <a:ext cx="100076" cy="1120837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화살표 연결선 65"/>
          <p:cNvCxnSpPr/>
          <p:nvPr/>
        </p:nvCxnSpPr>
        <p:spPr>
          <a:xfrm flipH="1" flipV="1">
            <a:off x="2471380" y="4399302"/>
            <a:ext cx="1729191" cy="111182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34154" y="1524595"/>
            <a:ext cx="8909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점착제 및 젤라틴 제조업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위험물품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보관업 등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7332648" y="5178540"/>
            <a:ext cx="1735160" cy="1616813"/>
          </a:xfrm>
          <a:prstGeom prst="round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7" name="직선 화살표 연결선 46"/>
          <p:cNvCxnSpPr>
            <a:endCxn id="30" idx="2"/>
          </p:cNvCxnSpPr>
          <p:nvPr/>
        </p:nvCxnSpPr>
        <p:spPr>
          <a:xfrm flipH="1" flipV="1">
            <a:off x="7429585" y="4412501"/>
            <a:ext cx="228516" cy="76604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251432" y="5823793"/>
            <a:ext cx="19505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000" dirty="0" err="1"/>
              <a:t>ㆍ</a:t>
            </a:r>
            <a:r>
              <a:rPr lang="ko-KR" altLang="en-US" sz="1000" dirty="0" err="1" smtClean="0"/>
              <a:t>제품</a:t>
            </a:r>
            <a:r>
              <a:rPr lang="ko-KR" altLang="en-US" sz="1000" dirty="0" smtClean="0"/>
              <a:t> </a:t>
            </a:r>
            <a:r>
              <a:rPr lang="ko-KR" altLang="en-US" sz="1000" dirty="0" err="1"/>
              <a:t>출하시</a:t>
            </a:r>
            <a:r>
              <a:rPr lang="ko-KR" altLang="en-US" sz="1000" dirty="0"/>
              <a:t> </a:t>
            </a:r>
            <a:r>
              <a:rPr lang="ko-KR" altLang="en-US" sz="1000" dirty="0" err="1" smtClean="0"/>
              <a:t>하부적하방식</a:t>
            </a:r>
            <a:endParaRPr lang="en-US" altLang="ko-KR" sz="1000" dirty="0" smtClean="0"/>
          </a:p>
          <a:p>
            <a:pPr fontAlgn="base"/>
            <a:r>
              <a:rPr lang="en-US" altLang="ko-KR" sz="1000" dirty="0"/>
              <a:t> </a:t>
            </a:r>
            <a:r>
              <a:rPr lang="en-US" altLang="ko-KR" sz="1000" dirty="0" smtClean="0"/>
              <a:t>   </a:t>
            </a:r>
            <a:r>
              <a:rPr lang="ko-KR" altLang="en-US" sz="1000" dirty="0" smtClean="0"/>
              <a:t>으로 </a:t>
            </a:r>
            <a:r>
              <a:rPr lang="ko-KR" altLang="en-US" sz="1000" dirty="0"/>
              <a:t>구성</a:t>
            </a:r>
          </a:p>
          <a:p>
            <a:pPr fontAlgn="base"/>
            <a:r>
              <a:rPr lang="ko-KR" altLang="en-US" sz="1000" dirty="0" err="1"/>
              <a:t>ㆍ</a:t>
            </a:r>
            <a:r>
              <a:rPr lang="ko-KR" altLang="en-US" sz="1000" dirty="0" err="1" smtClean="0"/>
              <a:t>출하시</a:t>
            </a:r>
            <a:r>
              <a:rPr lang="ko-KR" altLang="en-US" sz="1000" dirty="0" smtClean="0"/>
              <a:t> </a:t>
            </a:r>
            <a:r>
              <a:rPr lang="ko-KR" altLang="en-US" sz="1000" dirty="0"/>
              <a:t>발생가스는 </a:t>
            </a:r>
            <a:r>
              <a:rPr lang="ko-KR" altLang="en-US" sz="1000" dirty="0" smtClean="0"/>
              <a:t>회수설비</a:t>
            </a:r>
            <a:endParaRPr lang="en-US" altLang="ko-KR" sz="1000" dirty="0" smtClean="0"/>
          </a:p>
          <a:p>
            <a:pPr fontAlgn="base"/>
            <a:r>
              <a:rPr lang="en-US" altLang="ko-KR" sz="1000" dirty="0"/>
              <a:t> </a:t>
            </a:r>
            <a:r>
              <a:rPr lang="en-US" altLang="ko-KR" sz="1000" dirty="0" smtClean="0"/>
              <a:t>   (</a:t>
            </a:r>
            <a:r>
              <a:rPr lang="en-US" altLang="ko-KR" sz="1000" dirty="0"/>
              <a:t>VRU)</a:t>
            </a:r>
            <a:r>
              <a:rPr lang="ko-KR" altLang="en-US" sz="1000" dirty="0"/>
              <a:t>를 통해 </a:t>
            </a:r>
            <a:r>
              <a:rPr lang="ko-KR" altLang="en-US" sz="1000" dirty="0" err="1"/>
              <a:t>공정중</a:t>
            </a:r>
            <a:r>
              <a:rPr lang="ko-KR" altLang="en-US" sz="1000" dirty="0"/>
              <a:t> </a:t>
            </a:r>
            <a:r>
              <a:rPr lang="ko-KR" altLang="en-US" sz="1000" dirty="0" smtClean="0"/>
              <a:t>재이용</a:t>
            </a:r>
            <a:endParaRPr lang="en-US" altLang="ko-KR" sz="1000" dirty="0" smtClean="0"/>
          </a:p>
          <a:p>
            <a:pPr fontAlgn="base"/>
            <a:r>
              <a:rPr lang="en-US" altLang="ko-KR" sz="1000" dirty="0"/>
              <a:t> </a:t>
            </a:r>
            <a:r>
              <a:rPr lang="en-US" altLang="ko-KR" sz="1000" dirty="0" smtClean="0"/>
              <a:t>   </a:t>
            </a:r>
            <a:r>
              <a:rPr lang="ko-KR" altLang="en-US" sz="1000" dirty="0" smtClean="0"/>
              <a:t>하거나 </a:t>
            </a:r>
            <a:r>
              <a:rPr lang="ko-KR" altLang="en-US" sz="1000" dirty="0" err="1"/>
              <a:t>플레어스텍</a:t>
            </a:r>
            <a:r>
              <a:rPr lang="en-US" altLang="ko-KR" sz="1000" dirty="0"/>
              <a:t>, </a:t>
            </a:r>
            <a:r>
              <a:rPr lang="ko-KR" altLang="en-US" sz="1000" dirty="0"/>
              <a:t>보일러 </a:t>
            </a:r>
            <a:endParaRPr lang="en-US" altLang="ko-KR" sz="1000" dirty="0" smtClean="0"/>
          </a:p>
          <a:p>
            <a:pPr fontAlgn="base"/>
            <a:r>
              <a:rPr lang="en-US" altLang="ko-KR" sz="1000" dirty="0"/>
              <a:t> </a:t>
            </a:r>
            <a:r>
              <a:rPr lang="en-US" altLang="ko-KR" sz="1000" dirty="0" smtClean="0"/>
              <a:t>   </a:t>
            </a:r>
            <a:r>
              <a:rPr lang="ko-KR" altLang="en-US" sz="1000" dirty="0" smtClean="0"/>
              <a:t>등 연결처리</a:t>
            </a:r>
            <a:endParaRPr lang="ko-KR" altLang="en-US" sz="1000" dirty="0"/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222" y="5240223"/>
            <a:ext cx="1313735" cy="61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1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직사각형 94"/>
          <p:cNvSpPr/>
          <p:nvPr/>
        </p:nvSpPr>
        <p:spPr>
          <a:xfrm>
            <a:off x="2797117" y="3398004"/>
            <a:ext cx="764762" cy="262859"/>
          </a:xfrm>
          <a:prstGeom prst="rect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조립공정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5632615" y="3398002"/>
            <a:ext cx="764762" cy="262859"/>
          </a:xfrm>
          <a:prstGeom prst="rect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탑재공정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7058130" y="3398002"/>
            <a:ext cx="761830" cy="26285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옥외도장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1377466" y="3398003"/>
            <a:ext cx="761830" cy="26285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가공공정</a:t>
            </a:r>
            <a:endParaRPr lang="ko-KR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99" name="직선 화살표 연결선 98"/>
          <p:cNvCxnSpPr/>
          <p:nvPr/>
        </p:nvCxnSpPr>
        <p:spPr>
          <a:xfrm>
            <a:off x="2129627" y="3529431"/>
            <a:ext cx="657821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직선 화살표 연결선 99"/>
          <p:cNvCxnSpPr/>
          <p:nvPr/>
        </p:nvCxnSpPr>
        <p:spPr>
          <a:xfrm>
            <a:off x="3555449" y="3529431"/>
            <a:ext cx="657821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화살표 연결선 100"/>
          <p:cNvCxnSpPr/>
          <p:nvPr/>
        </p:nvCxnSpPr>
        <p:spPr>
          <a:xfrm>
            <a:off x="4962193" y="3529431"/>
            <a:ext cx="657821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화살표 연결선 101"/>
          <p:cNvCxnSpPr/>
          <p:nvPr/>
        </p:nvCxnSpPr>
        <p:spPr>
          <a:xfrm>
            <a:off x="6400309" y="3536138"/>
            <a:ext cx="657821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직사각형 102"/>
          <p:cNvSpPr/>
          <p:nvPr/>
        </p:nvSpPr>
        <p:spPr>
          <a:xfrm>
            <a:off x="4210031" y="3398002"/>
            <a:ext cx="761830" cy="26285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 smtClean="0">
                <a:solidFill>
                  <a:schemeClr val="tx1"/>
                </a:solidFill>
              </a:rPr>
              <a:t>옥내도장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124" name="모서리가 둥근 직사각형 123"/>
          <p:cNvSpPr/>
          <p:nvPr/>
        </p:nvSpPr>
        <p:spPr>
          <a:xfrm>
            <a:off x="1377467" y="3913792"/>
            <a:ext cx="6442494" cy="560271"/>
          </a:xfrm>
          <a:prstGeom prst="round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9" name="그림 1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880" y="3967521"/>
            <a:ext cx="1065921" cy="459241"/>
          </a:xfrm>
          <a:prstGeom prst="rect">
            <a:avLst/>
          </a:prstGeom>
        </p:spPr>
      </p:pic>
      <p:sp>
        <p:nvSpPr>
          <p:cNvPr id="160" name="TextBox 159"/>
          <p:cNvSpPr txBox="1"/>
          <p:nvPr/>
        </p:nvSpPr>
        <p:spPr>
          <a:xfrm>
            <a:off x="2599224" y="3919646"/>
            <a:ext cx="50835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000" dirty="0" err="1"/>
              <a:t>ㆍ</a:t>
            </a:r>
            <a:r>
              <a:rPr lang="ko-KR" altLang="en-US" sz="1000" dirty="0"/>
              <a:t> </a:t>
            </a:r>
            <a:r>
              <a:rPr lang="ko-KR" altLang="en-US" sz="1000" dirty="0" smtClean="0"/>
              <a:t>규모 </a:t>
            </a:r>
            <a:r>
              <a:rPr lang="en-US" altLang="ko-KR" sz="1000" dirty="0"/>
              <a:t>50,000</a:t>
            </a:r>
            <a:r>
              <a:rPr lang="ko-KR" altLang="en-US" sz="1000" dirty="0"/>
              <a:t>㎥ 이상인 옥내도장시설 </a:t>
            </a:r>
            <a:r>
              <a:rPr lang="en-US" altLang="ko-KR" sz="1000" dirty="0"/>
              <a:t>22</a:t>
            </a:r>
            <a:r>
              <a:rPr lang="ko-KR" altLang="en-US" sz="1000" dirty="0"/>
              <a:t>년까지 단계적으로 </a:t>
            </a:r>
            <a:r>
              <a:rPr lang="ko-KR" altLang="en-US" sz="1000" dirty="0" err="1"/>
              <a:t>포집시설</a:t>
            </a:r>
            <a:r>
              <a:rPr lang="ko-KR" altLang="en-US" sz="1000" dirty="0"/>
              <a:t> 설치하여 보일러</a:t>
            </a:r>
            <a:r>
              <a:rPr lang="en-US" altLang="ko-KR" sz="1000" dirty="0"/>
              <a:t>, </a:t>
            </a:r>
            <a:endParaRPr lang="en-US" altLang="ko-KR" sz="1000" dirty="0" smtClean="0"/>
          </a:p>
          <a:p>
            <a:pPr fontAlgn="base"/>
            <a:r>
              <a:rPr lang="en-US" altLang="ko-KR" sz="1000" dirty="0"/>
              <a:t> </a:t>
            </a:r>
            <a:r>
              <a:rPr lang="en-US" altLang="ko-KR" sz="1000" dirty="0" smtClean="0"/>
              <a:t>    </a:t>
            </a:r>
            <a:r>
              <a:rPr lang="ko-KR" altLang="en-US" sz="1000" dirty="0" smtClean="0"/>
              <a:t>직접연소 </a:t>
            </a:r>
            <a:r>
              <a:rPr lang="ko-KR" altLang="en-US" sz="1000" dirty="0"/>
              <a:t>등 연결 처리</a:t>
            </a:r>
            <a:r>
              <a:rPr lang="en-US" altLang="ko-KR" sz="1000" dirty="0"/>
              <a:t>(</a:t>
            </a:r>
            <a:r>
              <a:rPr lang="ko-KR" altLang="en-US" sz="1000" dirty="0"/>
              <a:t>야외도장시설은 최대한 </a:t>
            </a:r>
            <a:r>
              <a:rPr lang="ko-KR" altLang="en-US" sz="1000" dirty="0" err="1"/>
              <a:t>포집처리</a:t>
            </a:r>
            <a:r>
              <a:rPr lang="en-US" altLang="ko-KR" sz="1000" dirty="0"/>
              <a:t>)</a:t>
            </a:r>
            <a:endParaRPr lang="ko-KR" altLang="en-US" sz="1000" dirty="0"/>
          </a:p>
          <a:p>
            <a:pPr fontAlgn="base"/>
            <a:r>
              <a:rPr lang="ko-KR" altLang="en-US" sz="1000" dirty="0" err="1"/>
              <a:t>ㆍ</a:t>
            </a:r>
            <a:r>
              <a:rPr lang="ko-KR" altLang="en-US" sz="1000" dirty="0"/>
              <a:t> </a:t>
            </a:r>
            <a:r>
              <a:rPr lang="ko-KR" altLang="en-US" sz="1000" dirty="0" err="1" smtClean="0"/>
              <a:t>고형분</a:t>
            </a:r>
            <a:r>
              <a:rPr lang="ko-KR" altLang="en-US" sz="1000" dirty="0" smtClean="0"/>
              <a:t> </a:t>
            </a:r>
            <a:r>
              <a:rPr lang="en-US" altLang="ko-KR" sz="1000" dirty="0"/>
              <a:t>70% </a:t>
            </a:r>
            <a:r>
              <a:rPr lang="ko-KR" altLang="en-US" sz="1000" dirty="0"/>
              <a:t>이상 도료 사용함량을 </a:t>
            </a:r>
            <a:r>
              <a:rPr lang="en-US" altLang="ko-KR" sz="1000" dirty="0"/>
              <a:t>30wt%</a:t>
            </a:r>
            <a:r>
              <a:rPr lang="ko-KR" altLang="en-US" sz="1000" dirty="0"/>
              <a:t>이상 유지</a:t>
            </a:r>
            <a:r>
              <a:rPr lang="en-US" altLang="ko-KR" sz="1000" dirty="0"/>
              <a:t>, </a:t>
            </a:r>
            <a:r>
              <a:rPr lang="ko-KR" altLang="en-US" sz="1000" dirty="0" err="1"/>
              <a:t>희석재</a:t>
            </a:r>
            <a:r>
              <a:rPr lang="ko-KR" altLang="en-US" sz="1000" dirty="0"/>
              <a:t> </a:t>
            </a:r>
            <a:r>
              <a:rPr lang="en-US" altLang="ko-KR" sz="1000" dirty="0"/>
              <a:t>20wt% </a:t>
            </a:r>
            <a:r>
              <a:rPr lang="ko-KR" altLang="en-US" sz="1000" dirty="0"/>
              <a:t>미만 사용</a:t>
            </a:r>
          </a:p>
        </p:txBody>
      </p:sp>
      <p:cxnSp>
        <p:nvCxnSpPr>
          <p:cNvPr id="162" name="직선 화살표 연결선 161"/>
          <p:cNvCxnSpPr>
            <a:stCxn id="124" idx="0"/>
            <a:endCxn id="103" idx="2"/>
          </p:cNvCxnSpPr>
          <p:nvPr/>
        </p:nvCxnSpPr>
        <p:spPr>
          <a:xfrm flipH="1" flipV="1">
            <a:off x="4590946" y="3660861"/>
            <a:ext cx="7768" cy="252931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직선 화살표 연결선 164"/>
          <p:cNvCxnSpPr>
            <a:stCxn id="124" idx="0"/>
          </p:cNvCxnSpPr>
          <p:nvPr/>
        </p:nvCxnSpPr>
        <p:spPr>
          <a:xfrm flipV="1">
            <a:off x="4598714" y="3674275"/>
            <a:ext cx="2443882" cy="239517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34154" y="1524595"/>
            <a:ext cx="8909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강선건조업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등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650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19111"/>
            <a:ext cx="9224682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en-US" altLang="ko-KR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HAPs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기술지원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기술력 부족</a:t>
            </a:r>
            <a:r>
              <a:rPr lang="en-US" altLang="ko-KR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열악한 재정여건 등으로 제도이행에 어려움이 예상되는 </a:t>
            </a:r>
            <a:r>
              <a:rPr lang="ko-KR" altLang="en-US" b="1" spc="-1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중소사업장을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으로 </a:t>
            </a:r>
            <a:r>
              <a:rPr lang="en-US" altLang="ko-KR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이행방안을 체계적으로 지원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함으로써 비산배출의 저감 및 </a:t>
            </a:r>
            <a:r>
              <a:rPr lang="ko-KR" altLang="en-US" spc="-1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제도정착을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도모</a:t>
            </a:r>
            <a:endParaRPr lang="en-US" altLang="ko-KR" spc="-1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기술지원 내용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en-US" altLang="ko-KR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HAPs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관리제도 안내 및 교육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en-US" altLang="ko-KR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HAPs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 적용시설 파악 및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이행방안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제시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 HAPs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설치ㆍ운영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신고서 및 점검보고서 작성방안 설명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2331449" y="4168792"/>
            <a:ext cx="4561784" cy="2610692"/>
            <a:chOff x="990600" y="2137446"/>
            <a:chExt cx="7155087" cy="4593554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4691287" y="2341760"/>
              <a:ext cx="3454400" cy="2163005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7" name="모서리가 둥근 직사각형 6"/>
            <p:cNvSpPr/>
            <p:nvPr/>
          </p:nvSpPr>
          <p:spPr>
            <a:xfrm>
              <a:off x="990600" y="2341760"/>
              <a:ext cx="3454400" cy="4389240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1485447" y="2644481"/>
              <a:ext cx="2457450" cy="5465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관리대상물질 파악</a:t>
              </a:r>
              <a:endParaRPr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9" name="아래쪽 화살표 8"/>
            <p:cNvSpPr/>
            <p:nvPr/>
          </p:nvSpPr>
          <p:spPr>
            <a:xfrm>
              <a:off x="2451954" y="3274410"/>
              <a:ext cx="524435" cy="424970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485447" y="3762397"/>
              <a:ext cx="2457450" cy="5465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사업장 공정도 작성</a:t>
              </a:r>
              <a:endParaRPr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1" name="아래쪽 화살표 10"/>
            <p:cNvSpPr/>
            <p:nvPr/>
          </p:nvSpPr>
          <p:spPr>
            <a:xfrm>
              <a:off x="2451953" y="4391044"/>
              <a:ext cx="524435" cy="424970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485445" y="4898081"/>
              <a:ext cx="2457450" cy="5465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시설별</a:t>
              </a:r>
              <a:r>
                <a:rPr lang="ko-KR" altLang="en-US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물질수지 작성</a:t>
              </a:r>
              <a:endParaRPr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485444" y="6034563"/>
              <a:ext cx="2457450" cy="5465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관리대상시설 확인</a:t>
              </a:r>
              <a:endParaRPr lang="en-US" altLang="ko-KR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algn="ctr"/>
              <a:r>
                <a:rPr lang="en-US" altLang="ko-KR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(</a:t>
              </a:r>
              <a:r>
                <a:rPr lang="ko-KR" altLang="en-US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관리권역 설정</a:t>
              </a:r>
              <a:r>
                <a:rPr lang="en-US" altLang="ko-KR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)</a:t>
              </a:r>
              <a:endParaRPr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4" name="아래쪽 화살표 13"/>
            <p:cNvSpPr/>
            <p:nvPr/>
          </p:nvSpPr>
          <p:spPr>
            <a:xfrm>
              <a:off x="2451952" y="5526728"/>
              <a:ext cx="524435" cy="424970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5" name="아래쪽 화살표 14"/>
            <p:cNvSpPr/>
            <p:nvPr/>
          </p:nvSpPr>
          <p:spPr>
            <a:xfrm>
              <a:off x="6148107" y="3274410"/>
              <a:ext cx="524435" cy="424970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1666419" y="2137446"/>
              <a:ext cx="2095500" cy="406400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서류업무 지원</a:t>
              </a:r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7" name="모서리가 둥근 직사각형 16"/>
            <p:cNvSpPr/>
            <p:nvPr/>
          </p:nvSpPr>
          <p:spPr>
            <a:xfrm>
              <a:off x="5362572" y="2137446"/>
              <a:ext cx="2095500" cy="406400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현장업무 지원</a:t>
              </a:r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5181595" y="2644481"/>
              <a:ext cx="2457450" cy="5465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비산누출시설 파악</a:t>
              </a:r>
              <a:endParaRPr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181595" y="3762397"/>
              <a:ext cx="2457450" cy="5465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spc="-12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비산배출시설 배출특성</a:t>
              </a:r>
              <a:r>
                <a:rPr lang="ko-KR" altLang="en-US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endParaRPr lang="en-US" altLang="ko-KR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algn="ctr"/>
              <a:r>
                <a:rPr lang="ko-KR" altLang="en-US" sz="1100" spc="-12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파악 </a:t>
              </a:r>
              <a:endParaRPr lang="ko-KR" altLang="en-US" sz="1100" spc="-12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5195042" y="5174494"/>
              <a:ext cx="2457450" cy="5465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spc="-12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시설관리기준 준수여부</a:t>
              </a:r>
              <a:endParaRPr lang="en-US" altLang="ko-KR" sz="1100" spc="-1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algn="ctr"/>
              <a:r>
                <a:rPr lang="ko-KR" altLang="en-US" sz="1100" spc="-12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및 적정 이행방안 제시</a:t>
              </a:r>
              <a:endParaRPr lang="ko-KR" altLang="en-US" sz="1100" spc="-12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21" name="아래쪽 화살표 20"/>
            <p:cNvSpPr/>
            <p:nvPr/>
          </p:nvSpPr>
          <p:spPr>
            <a:xfrm>
              <a:off x="6148105" y="3274410"/>
              <a:ext cx="524435" cy="424970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22" name="아래쪽 화살표 21"/>
            <p:cNvSpPr/>
            <p:nvPr/>
          </p:nvSpPr>
          <p:spPr>
            <a:xfrm>
              <a:off x="6148106" y="4627116"/>
              <a:ext cx="524435" cy="424970"/>
            </a:xfrm>
            <a:prstGeom prst="down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23" name="아래쪽 화살표 22"/>
            <p:cNvSpPr/>
            <p:nvPr/>
          </p:nvSpPr>
          <p:spPr>
            <a:xfrm rot="16200000">
              <a:off x="4569013" y="5232175"/>
              <a:ext cx="524435" cy="424970"/>
            </a:xfrm>
            <a:prstGeom prst="down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</p:grpSp>
    </p:spTree>
    <p:extLst>
      <p:ext uri="{BB962C8B-B14F-4D97-AF65-F5344CB8AC3E}">
        <p14:creationId xmlns:p14="http://schemas.microsoft.com/office/powerpoint/2010/main" val="28812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19111"/>
            <a:ext cx="9144000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en-US" altLang="ko-KR" sz="2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HAPs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</a:t>
            </a:r>
            <a:endParaRPr lang="en-US" altLang="ko-KR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신고사업장은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 준수여부 확인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을 위하여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한국환경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공단으로부터 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년마다 정기점검을 받아야 함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7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내용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65" y="3039657"/>
            <a:ext cx="7678271" cy="31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128074"/>
            <a:ext cx="914400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 </a:t>
            </a:r>
            <a:r>
              <a:rPr lang="ko-KR" altLang="en-US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수행체계</a:t>
            </a:r>
            <a:endParaRPr lang="en-US" altLang="ko-KR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환경부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HAPs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정기점검 총괄 관리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한국환경공단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HAPs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정기점검 수행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HAPs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정기점검 신청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32" name="그룹 1031"/>
          <p:cNvGrpSpPr/>
          <p:nvPr/>
        </p:nvGrpSpPr>
        <p:grpSpPr>
          <a:xfrm>
            <a:off x="498426" y="3505196"/>
            <a:ext cx="8147149" cy="2799882"/>
            <a:chOff x="456968" y="3657598"/>
            <a:chExt cx="8147149" cy="2799882"/>
          </a:xfrm>
        </p:grpSpPr>
        <p:sp>
          <p:nvSpPr>
            <p:cNvPr id="5" name="모서리가 둥근 직사각형 4"/>
            <p:cNvSpPr/>
            <p:nvPr/>
          </p:nvSpPr>
          <p:spPr>
            <a:xfrm>
              <a:off x="3622876" y="3657598"/>
              <a:ext cx="1898248" cy="590309"/>
            </a:xfrm>
            <a:prstGeom prst="roundRect">
              <a:avLst/>
            </a:prstGeom>
            <a:solidFill>
              <a:srgbClr val="BD92DE"/>
            </a:solidFill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한국환경공단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638537" y="5673524"/>
              <a:ext cx="1898248" cy="59030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사업장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6566704" y="5673524"/>
              <a:ext cx="1898248" cy="59030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환경부장관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cxnSp>
          <p:nvCxnSpPr>
            <p:cNvPr id="13" name="직선 화살표 연결선 12"/>
            <p:cNvCxnSpPr/>
            <p:nvPr/>
          </p:nvCxnSpPr>
          <p:spPr>
            <a:xfrm flipH="1">
              <a:off x="1390629" y="3930731"/>
              <a:ext cx="1988684" cy="1624877"/>
            </a:xfrm>
            <a:prstGeom prst="straightConnector1">
              <a:avLst/>
            </a:prstGeom>
            <a:ln w="31750">
              <a:solidFill>
                <a:srgbClr val="BD92DE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화살표 연결선 19"/>
            <p:cNvCxnSpPr/>
            <p:nvPr/>
          </p:nvCxnSpPr>
          <p:spPr>
            <a:xfrm flipH="1">
              <a:off x="2015518" y="4305782"/>
              <a:ext cx="1541468" cy="1259474"/>
            </a:xfrm>
            <a:prstGeom prst="straightConnector1">
              <a:avLst/>
            </a:prstGeom>
            <a:ln w="31750">
              <a:solidFill>
                <a:schemeClr val="accent6">
                  <a:lumMod val="60000"/>
                  <a:lumOff val="40000"/>
                </a:schemeClr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화살표 연결선 27"/>
            <p:cNvCxnSpPr/>
            <p:nvPr/>
          </p:nvCxnSpPr>
          <p:spPr>
            <a:xfrm>
              <a:off x="5764687" y="3940379"/>
              <a:ext cx="1988684" cy="1624877"/>
            </a:xfrm>
            <a:prstGeom prst="straightConnector1">
              <a:avLst/>
            </a:prstGeom>
            <a:ln w="31750">
              <a:solidFill>
                <a:srgbClr val="BD92DE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화살표 연결선 28"/>
            <p:cNvCxnSpPr/>
            <p:nvPr/>
          </p:nvCxnSpPr>
          <p:spPr>
            <a:xfrm>
              <a:off x="5587014" y="4296134"/>
              <a:ext cx="1541468" cy="1259474"/>
            </a:xfrm>
            <a:prstGeom prst="straightConnector1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6" name="TextBox 1025"/>
            <p:cNvSpPr txBox="1"/>
            <p:nvPr/>
          </p:nvSpPr>
          <p:spPr>
            <a:xfrm>
              <a:off x="600416" y="4490978"/>
              <a:ext cx="198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smtClean="0">
                  <a:solidFill>
                    <a:srgbClr val="7030A0"/>
                  </a:solidFill>
                  <a:latin typeface="+mj-ea"/>
                  <a:ea typeface="+mj-ea"/>
                </a:rPr>
                <a:t>신청서접수 및 일정 협의</a:t>
              </a:r>
              <a:endParaRPr lang="ko-KR" altLang="en-US" sz="1200" b="1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56968" y="4901591"/>
              <a:ext cx="2145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smtClean="0">
                  <a:solidFill>
                    <a:srgbClr val="7030A0"/>
                  </a:solidFill>
                  <a:latin typeface="+mj-ea"/>
                  <a:ea typeface="+mj-ea"/>
                </a:rPr>
                <a:t>정기점검 결과 통보</a:t>
              </a:r>
              <a:endParaRPr lang="ko-KR" altLang="en-US" sz="1200" b="1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31512" y="5059692"/>
              <a:ext cx="198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정기점검 신청서 제출</a:t>
              </a:r>
              <a:endParaRPr lang="ko-KR" altLang="en-US" sz="12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29224" y="4646440"/>
              <a:ext cx="198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정기점검 비용 납부</a:t>
              </a:r>
              <a:endParaRPr lang="ko-KR" altLang="en-US" sz="12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371978" y="4238095"/>
              <a:ext cx="16973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smtClean="0">
                  <a:solidFill>
                    <a:srgbClr val="7030A0"/>
                  </a:solidFill>
                  <a:latin typeface="+mj-ea"/>
                  <a:ea typeface="+mj-ea"/>
                </a:rPr>
                <a:t>정기점검 결과 통보</a:t>
              </a:r>
              <a:endParaRPr lang="ko-KR" altLang="en-US" sz="1200" b="1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44880" y="4088812"/>
              <a:ext cx="21076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smtClean="0">
                  <a:solidFill>
                    <a:srgbClr val="7030A0"/>
                  </a:solidFill>
                  <a:latin typeface="+mj-ea"/>
                  <a:ea typeface="+mj-ea"/>
                </a:rPr>
                <a:t>정기점검 일정 및 비용 통보</a:t>
              </a:r>
              <a:endParaRPr lang="ko-KR" altLang="en-US" sz="1200" b="1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812912" y="4839074"/>
              <a:ext cx="198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smtClean="0">
                  <a:solidFill>
                    <a:schemeClr val="accent2">
                      <a:lumMod val="75000"/>
                    </a:schemeClr>
                  </a:solidFill>
                  <a:latin typeface="+mj-ea"/>
                  <a:ea typeface="+mj-ea"/>
                </a:rPr>
                <a:t>정기점검 업무 총괄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cxnSp>
          <p:nvCxnSpPr>
            <p:cNvPr id="42" name="직선 화살표 연결선 41"/>
            <p:cNvCxnSpPr/>
            <p:nvPr/>
          </p:nvCxnSpPr>
          <p:spPr>
            <a:xfrm flipV="1">
              <a:off x="2827020" y="5842076"/>
              <a:ext cx="3444240" cy="11308"/>
            </a:xfrm>
            <a:prstGeom prst="straightConnector1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화살표 연결선 46"/>
            <p:cNvCxnSpPr/>
            <p:nvPr/>
          </p:nvCxnSpPr>
          <p:spPr>
            <a:xfrm flipV="1">
              <a:off x="2827020" y="6131228"/>
              <a:ext cx="3444240" cy="11308"/>
            </a:xfrm>
            <a:prstGeom prst="straightConnector1">
              <a:avLst/>
            </a:prstGeom>
            <a:ln w="31750">
              <a:solidFill>
                <a:schemeClr val="accent6">
                  <a:lumMod val="60000"/>
                  <a:lumOff val="40000"/>
                </a:schemeClr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3370781" y="5545364"/>
              <a:ext cx="24024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err="1" smtClean="0">
                  <a:solidFill>
                    <a:schemeClr val="accent2">
                      <a:lumMod val="75000"/>
                    </a:schemeClr>
                  </a:solidFill>
                  <a:latin typeface="+mj-ea"/>
                  <a:ea typeface="+mj-ea"/>
                </a:rPr>
                <a:t>부적합시</a:t>
              </a:r>
              <a:r>
                <a:rPr lang="ko-KR" altLang="en-US" sz="1200" b="1" dirty="0" smtClean="0">
                  <a:solidFill>
                    <a:schemeClr val="accent2">
                      <a:lumMod val="75000"/>
                    </a:schemeClr>
                  </a:solidFill>
                  <a:latin typeface="+mj-ea"/>
                  <a:ea typeface="+mj-ea"/>
                </a:rPr>
                <a:t> 행정처분 및 개선명령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734110" y="6180481"/>
              <a:ext cx="16757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개선 이행</a:t>
              </a:r>
              <a:endParaRPr lang="ko-KR" altLang="en-US" sz="12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971786" y="4750386"/>
              <a:ext cx="1632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smtClean="0">
                  <a:solidFill>
                    <a:srgbClr val="7030A0"/>
                  </a:solidFill>
                  <a:latin typeface="+mj-ea"/>
                  <a:ea typeface="+mj-ea"/>
                </a:rPr>
                <a:t>연간 수행결과 보고</a:t>
              </a:r>
              <a:endParaRPr lang="ko-KR" altLang="en-US" sz="1200" b="1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85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551837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Part 4. 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주요내용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064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274838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Part 4.1 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업종별 시설관리기준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점착제 및 젤라틴 제조업 등 </a:t>
            </a:r>
            <a:r>
              <a:rPr lang="en-US" altLang="ko-K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11</a:t>
            </a:r>
            <a:r>
              <a:rPr lang="ko-KR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 </a:t>
            </a:r>
            <a:r>
              <a:rPr lang="en-US" altLang="ko-K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endParaRPr lang="en-US" altLang="ko-KR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463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300192" y="24928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3585029" y="3123137"/>
            <a:ext cx="4659086" cy="4789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도입 배경</a:t>
            </a:r>
            <a:endParaRPr lang="ko-KR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3585029" y="3838683"/>
            <a:ext cx="4659086" cy="4789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도입 경과</a:t>
            </a:r>
            <a:endParaRPr lang="ko-KR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3585029" y="4554229"/>
            <a:ext cx="4659086" cy="4789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주요내용</a:t>
            </a:r>
            <a:endParaRPr lang="ko-KR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4659087" y="2220685"/>
            <a:ext cx="2525486" cy="67057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발표순서</a:t>
            </a:r>
            <a:endParaRPr lang="ko-KR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585029" y="5269775"/>
            <a:ext cx="4659086" cy="4789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r>
              <a:rPr lang="ko-KR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주요내용</a:t>
            </a:r>
            <a:endParaRPr lang="ko-KR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8500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841377" y="1945341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적용업종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해당 여부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841377" y="2907148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관리대상물질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취급 여부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841377" y="3868955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관리대상물질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spc="-15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함량 </a:t>
            </a:r>
            <a:r>
              <a:rPr lang="en-US" altLang="ko-KR" sz="1400" spc="-15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5wt</a:t>
            </a:r>
            <a:r>
              <a:rPr lang="en-US" altLang="ko-KR" sz="1400" spc="-15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% </a:t>
            </a:r>
            <a:r>
              <a:rPr lang="ko-KR" altLang="en-US" sz="1400" spc="-15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취급 </a:t>
            </a:r>
            <a:endParaRPr lang="ko-KR" altLang="en-US" sz="1400" spc="-15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841377" y="4830762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제외시설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여부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" name="아래쪽 화살표 6"/>
          <p:cNvSpPr/>
          <p:nvPr/>
        </p:nvSpPr>
        <p:spPr>
          <a:xfrm>
            <a:off x="4370294" y="2601057"/>
            <a:ext cx="403412" cy="2868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8" name="아래쪽 화살표 7"/>
          <p:cNvSpPr/>
          <p:nvPr/>
        </p:nvSpPr>
        <p:spPr>
          <a:xfrm>
            <a:off x="4370294" y="3555191"/>
            <a:ext cx="403412" cy="2868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9" name="아래쪽 화살표 8"/>
          <p:cNvSpPr/>
          <p:nvPr/>
        </p:nvSpPr>
        <p:spPr>
          <a:xfrm>
            <a:off x="4370294" y="4509325"/>
            <a:ext cx="403412" cy="2868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11" name="아래쪽 화살표 10"/>
          <p:cNvSpPr/>
          <p:nvPr/>
        </p:nvSpPr>
        <p:spPr>
          <a:xfrm>
            <a:off x="4370294" y="5496734"/>
            <a:ext cx="403412" cy="28687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3841377" y="5831011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준수여부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확인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왼쪽 화살표 12"/>
          <p:cNvSpPr/>
          <p:nvPr/>
        </p:nvSpPr>
        <p:spPr>
          <a:xfrm>
            <a:off x="3460379" y="2057399"/>
            <a:ext cx="331694" cy="39893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73951" y="2086999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제도 </a:t>
            </a:r>
            <a:r>
              <a:rPr lang="ko-KR" altLang="en-US" b="1" dirty="0" err="1" smtClean="0"/>
              <a:t>적용대상</a:t>
            </a:r>
            <a:r>
              <a:rPr lang="ko-KR" altLang="en-US" b="1" dirty="0" smtClean="0"/>
              <a:t> 아님</a:t>
            </a:r>
            <a:endParaRPr lang="ko-KR" altLang="en-US" b="1" dirty="0"/>
          </a:p>
        </p:txBody>
      </p:sp>
      <p:sp>
        <p:nvSpPr>
          <p:cNvPr id="15" name="왼쪽 화살표 14"/>
          <p:cNvSpPr/>
          <p:nvPr/>
        </p:nvSpPr>
        <p:spPr>
          <a:xfrm flipH="1">
            <a:off x="5351930" y="3016964"/>
            <a:ext cx="331694" cy="39893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32930" y="3031764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제도 </a:t>
            </a:r>
            <a:r>
              <a:rPr lang="ko-KR" altLang="en-US" b="1" dirty="0" err="1" smtClean="0"/>
              <a:t>적용대상</a:t>
            </a:r>
            <a:r>
              <a:rPr lang="ko-KR" altLang="en-US" b="1" dirty="0" smtClean="0"/>
              <a:t> 아님</a:t>
            </a:r>
            <a:endParaRPr lang="ko-KR" altLang="en-US" b="1" dirty="0"/>
          </a:p>
        </p:txBody>
      </p:sp>
      <p:sp>
        <p:nvSpPr>
          <p:cNvPr id="17" name="왼쪽 화살표 16"/>
          <p:cNvSpPr/>
          <p:nvPr/>
        </p:nvSpPr>
        <p:spPr>
          <a:xfrm>
            <a:off x="3460379" y="3975846"/>
            <a:ext cx="331694" cy="39893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273951" y="4005446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제도 </a:t>
            </a:r>
            <a:r>
              <a:rPr lang="ko-KR" altLang="en-US" b="1" dirty="0" err="1" smtClean="0"/>
              <a:t>적용대상</a:t>
            </a:r>
            <a:r>
              <a:rPr lang="ko-KR" altLang="en-US" b="1" dirty="0" smtClean="0"/>
              <a:t> 아님</a:t>
            </a:r>
            <a:endParaRPr lang="ko-KR" altLang="en-US" b="1" dirty="0"/>
          </a:p>
        </p:txBody>
      </p:sp>
      <p:sp>
        <p:nvSpPr>
          <p:cNvPr id="19" name="왼쪽 화살표 18"/>
          <p:cNvSpPr/>
          <p:nvPr/>
        </p:nvSpPr>
        <p:spPr>
          <a:xfrm flipH="1">
            <a:off x="5351930" y="4926446"/>
            <a:ext cx="331694" cy="398932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21" name="직사각형 20"/>
          <p:cNvSpPr/>
          <p:nvPr/>
        </p:nvSpPr>
        <p:spPr>
          <a:xfrm>
            <a:off x="5732930" y="4830761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제외시설만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구성여부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7624483" y="4839802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4" name="왼쪽 화살표 23"/>
          <p:cNvSpPr/>
          <p:nvPr/>
        </p:nvSpPr>
        <p:spPr>
          <a:xfrm flipH="1">
            <a:off x="7243483" y="4940577"/>
            <a:ext cx="331694" cy="398932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26" name="왼쪽 화살표 25"/>
          <p:cNvSpPr/>
          <p:nvPr/>
        </p:nvSpPr>
        <p:spPr>
          <a:xfrm>
            <a:off x="3460379" y="5940827"/>
            <a:ext cx="331694" cy="398932"/>
          </a:xfrm>
          <a:prstGeom prst="lef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직사각형 26"/>
          <p:cNvSpPr/>
          <p:nvPr/>
        </p:nvSpPr>
        <p:spPr>
          <a:xfrm>
            <a:off x="1949826" y="5838199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왼쪽 화살표 27"/>
          <p:cNvSpPr/>
          <p:nvPr/>
        </p:nvSpPr>
        <p:spPr>
          <a:xfrm>
            <a:off x="1558622" y="5963905"/>
            <a:ext cx="331694" cy="398932"/>
          </a:xfrm>
          <a:prstGeom prst="lef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직사각형 28"/>
          <p:cNvSpPr/>
          <p:nvPr/>
        </p:nvSpPr>
        <p:spPr>
          <a:xfrm>
            <a:off x="48069" y="5834962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15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점검보고서</a:t>
            </a:r>
            <a:r>
              <a:rPr lang="ko-KR" altLang="en-US" sz="1400" spc="-15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제출</a:t>
            </a:r>
            <a:endParaRPr lang="en-US" altLang="ko-KR" sz="1400" spc="-15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수검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굽은 화살표 9"/>
          <p:cNvSpPr/>
          <p:nvPr/>
        </p:nvSpPr>
        <p:spPr>
          <a:xfrm flipH="1" flipV="1">
            <a:off x="5351928" y="5492956"/>
            <a:ext cx="1224582" cy="846802"/>
          </a:xfrm>
          <a:prstGeom prst="bentArrow">
            <a:avLst>
              <a:gd name="adj1" fmla="val 21100"/>
              <a:gd name="adj2" fmla="val 25000"/>
              <a:gd name="adj3" fmla="val 22600"/>
              <a:gd name="adj4" fmla="val 3475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05268" y="5932788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7624482" y="5831010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15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점검보고서</a:t>
            </a:r>
            <a:r>
              <a:rPr lang="ko-KR" altLang="en-US" sz="1400" spc="-15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제출</a:t>
            </a:r>
            <a:endParaRPr lang="en-US" altLang="ko-KR" sz="1400" spc="-15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수검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1" name="왼쪽 화살표 30"/>
          <p:cNvSpPr/>
          <p:nvPr/>
        </p:nvSpPr>
        <p:spPr>
          <a:xfrm rot="16200000">
            <a:off x="8189258" y="5436477"/>
            <a:ext cx="331694" cy="398932"/>
          </a:xfrm>
          <a:prstGeom prst="lef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대응절차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80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공정배출시설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27025"/>
              </p:ext>
            </p:extLst>
          </p:nvPr>
        </p:nvGraphicFramePr>
        <p:xfrm>
          <a:off x="365319" y="1657139"/>
          <a:ext cx="8413361" cy="719821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61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3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공정배출시설</a:t>
                      </a:r>
                      <a:endParaRPr kumimoji="0" lang="ko-KR" altLang="en-US" sz="1400" b="1" i="0" u="none" strike="noStrike" cap="none" spc="-10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관리기준은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농도의 합이 </a:t>
                      </a:r>
                      <a:r>
                        <a:rPr kumimoji="0" lang="en-US" altLang="ko-K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5wt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%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이상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되는 유체를 포함하거나 접촉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하게 되는 시설을 대상으로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456882"/>
              </p:ext>
            </p:extLst>
          </p:nvPr>
        </p:nvGraphicFramePr>
        <p:xfrm>
          <a:off x="365319" y="2513138"/>
          <a:ext cx="8413360" cy="1822641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1822641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 농도의 합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5wt%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이상되는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유체를 포함하거나 접촉하게 되는 시설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-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생산공정 중 취급하는 유체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액체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및 기체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분말상 고체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 관리대상물질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공통물질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35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종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업종 적용물질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3~6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종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농도의 합이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5wt%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무게 백분율 기준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5%)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이상 취급하는 시설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※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관리대상물질중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입자상으로 거동하는 물질의 경우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분말상 고체 취급시설도 대상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공정배출시설 판단기준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취급물질의 물질안전보건자료</a:t>
                      </a:r>
                      <a:r>
                        <a:rPr kumimoji="0" lang="en-US" altLang="ko-KR" sz="12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(MSDS)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취급물질의 투입량이 명시된 작업일지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PFD</a:t>
                      </a:r>
                      <a:r>
                        <a:rPr kumimoji="0" lang="en-US" altLang="ko-KR" sz="12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(Process Flow Diagram)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공정배출시설 파악방법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사업장내 생산공정 파악 →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관리대상물질 함량 확인 → 공정배출시설 파악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관리권역 설정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grpSp>
        <p:nvGrpSpPr>
          <p:cNvPr id="25" name="그룹 24"/>
          <p:cNvGrpSpPr/>
          <p:nvPr/>
        </p:nvGrpSpPr>
        <p:grpSpPr>
          <a:xfrm>
            <a:off x="442432" y="4848478"/>
            <a:ext cx="8259137" cy="1452473"/>
            <a:chOff x="365319" y="4848478"/>
            <a:chExt cx="8259137" cy="1452473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319" y="4848478"/>
              <a:ext cx="1512045" cy="113403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6" name="TextBox 15"/>
            <p:cNvSpPr txBox="1"/>
            <p:nvPr/>
          </p:nvSpPr>
          <p:spPr>
            <a:xfrm>
              <a:off x="540092" y="5964801"/>
              <a:ext cx="11624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/>
                <a:t>&lt; </a:t>
              </a:r>
              <a:r>
                <a:rPr lang="ko-KR" altLang="en-US" sz="1400" b="1" dirty="0" err="1" smtClean="0"/>
                <a:t>소분시설</a:t>
              </a:r>
              <a:r>
                <a:rPr lang="ko-KR" altLang="en-US" sz="1400" b="1" dirty="0" smtClean="0"/>
                <a:t> </a:t>
              </a:r>
              <a:r>
                <a:rPr lang="en-US" altLang="ko-KR" sz="1400" b="1" dirty="0" smtClean="0"/>
                <a:t>&gt;</a:t>
              </a:r>
              <a:endParaRPr lang="ko-KR" altLang="en-US" sz="1400" b="1" dirty="0"/>
            </a:p>
          </p:txBody>
        </p:sp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2137" y="4848684"/>
              <a:ext cx="1512000" cy="113382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2226888" y="5982512"/>
              <a:ext cx="11624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/>
                <a:t>&lt; </a:t>
              </a:r>
              <a:r>
                <a:rPr lang="ko-KR" altLang="en-US" sz="1400" b="1" dirty="0" err="1" smtClean="0"/>
                <a:t>계량시설</a:t>
              </a:r>
              <a:r>
                <a:rPr lang="ko-KR" altLang="en-US" sz="1400" b="1" dirty="0" smtClean="0"/>
                <a:t> </a:t>
              </a:r>
              <a:r>
                <a:rPr lang="en-US" altLang="ko-KR" sz="1400" b="1" dirty="0" smtClean="0"/>
                <a:t>&gt;</a:t>
              </a:r>
              <a:endParaRPr lang="ko-KR" altLang="en-US" sz="1400" b="1" dirty="0"/>
            </a:p>
          </p:txBody>
        </p: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8910" y="4848478"/>
              <a:ext cx="1512000" cy="113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3913661" y="5982512"/>
              <a:ext cx="11624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/>
                <a:t>&lt; </a:t>
              </a:r>
              <a:r>
                <a:rPr lang="ko-KR" altLang="en-US" sz="1400" b="1" dirty="0" err="1" smtClean="0"/>
                <a:t>혼합시설</a:t>
              </a:r>
              <a:r>
                <a:rPr lang="ko-KR" altLang="en-US" sz="1400" b="1" dirty="0" smtClean="0"/>
                <a:t> </a:t>
              </a:r>
              <a:r>
                <a:rPr lang="en-US" altLang="ko-KR" sz="1400" b="1" dirty="0" smtClean="0"/>
                <a:t>&gt;</a:t>
              </a:r>
              <a:endParaRPr lang="ko-KR" altLang="en-US" sz="1400" b="1" dirty="0"/>
            </a:p>
          </p:txBody>
        </p:sp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83" y="4848478"/>
              <a:ext cx="1512000" cy="113382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5622734" y="5993174"/>
              <a:ext cx="11624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/>
                <a:t>&lt; </a:t>
              </a:r>
              <a:r>
                <a:rPr lang="ko-KR" altLang="en-US" sz="1400" b="1" dirty="0" err="1" smtClean="0"/>
                <a:t>도포시설</a:t>
              </a:r>
              <a:r>
                <a:rPr lang="ko-KR" altLang="en-US" sz="1400" b="1" dirty="0" smtClean="0"/>
                <a:t> </a:t>
              </a:r>
              <a:r>
                <a:rPr lang="en-US" altLang="ko-KR" sz="1400" b="1" dirty="0" smtClean="0"/>
                <a:t>&gt;</a:t>
              </a:r>
              <a:endParaRPr lang="ko-KR" altLang="en-US" sz="1400" b="1" dirty="0"/>
            </a:p>
          </p:txBody>
        </p:sp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2456" y="4848478"/>
              <a:ext cx="1512000" cy="113382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7287207" y="5993174"/>
              <a:ext cx="11624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/>
                <a:t>&lt; </a:t>
              </a:r>
              <a:r>
                <a:rPr lang="ko-KR" altLang="en-US" sz="1400" b="1" dirty="0" err="1" smtClean="0"/>
                <a:t>포장시설</a:t>
              </a:r>
              <a:r>
                <a:rPr lang="ko-KR" altLang="en-US" sz="1400" b="1" dirty="0" smtClean="0"/>
                <a:t> </a:t>
              </a:r>
              <a:r>
                <a:rPr lang="en-US" altLang="ko-KR" sz="1400" b="1" dirty="0" smtClean="0"/>
                <a:t>&gt;</a:t>
              </a:r>
              <a:endParaRPr lang="ko-KR" alt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70442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2190648" y="266833"/>
            <a:ext cx="4762704" cy="2803745"/>
            <a:chOff x="2193907" y="490079"/>
            <a:chExt cx="4762704" cy="280374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9538" y="966991"/>
              <a:ext cx="3330931" cy="20190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3907" y="490079"/>
              <a:ext cx="4762704" cy="36723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704788" y="2986047"/>
              <a:ext cx="15616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생산공정 파악</a:t>
              </a:r>
              <a:r>
                <a:rPr lang="en-US" altLang="ko-KR" sz="1400" b="1" dirty="0" smtClean="0"/>
                <a:t> &gt;</a:t>
              </a:r>
              <a:endParaRPr lang="ko-KR" altLang="en-US" sz="1400" b="1" dirty="0"/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2202945" y="3889634"/>
            <a:ext cx="4738111" cy="2836767"/>
            <a:chOff x="4311885" y="3889634"/>
            <a:chExt cx="4738111" cy="2836767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1366" y="4391802"/>
              <a:ext cx="3343742" cy="20268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1885" y="3889634"/>
              <a:ext cx="4738111" cy="36533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822766" y="6418624"/>
              <a:ext cx="15215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관리권역 설정</a:t>
              </a:r>
              <a:r>
                <a:rPr lang="en-US" altLang="ko-KR" sz="1400" b="1" dirty="0" smtClean="0"/>
                <a:t>&gt;</a:t>
              </a:r>
              <a:endParaRPr lang="ko-KR" altLang="en-US" sz="1400" b="1" dirty="0"/>
            </a:p>
          </p:txBody>
        </p:sp>
      </p:grpSp>
      <p:sp>
        <p:nvSpPr>
          <p:cNvPr id="14" name="아래쪽 화살표 13"/>
          <p:cNvSpPr/>
          <p:nvPr/>
        </p:nvSpPr>
        <p:spPr>
          <a:xfrm>
            <a:off x="3962396" y="3140835"/>
            <a:ext cx="1219208" cy="678129"/>
          </a:xfrm>
          <a:prstGeom prst="downArrow">
            <a:avLst>
              <a:gd name="adj1" fmla="val 6764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공정별</a:t>
            </a:r>
            <a:endParaRPr lang="en-US" altLang="ko-KR" sz="12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2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함량파악</a:t>
            </a:r>
            <a:endParaRPr lang="ko-KR" altLang="en-US" sz="1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50224" y="3274080"/>
            <a:ext cx="2157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 smtClean="0">
                <a:solidFill>
                  <a:srgbClr val="C00000"/>
                </a:solidFill>
              </a:rPr>
              <a:t>물질안전보건자료</a:t>
            </a:r>
            <a:r>
              <a:rPr lang="en-US" altLang="ko-KR" sz="1400" b="1" dirty="0" smtClean="0">
                <a:solidFill>
                  <a:srgbClr val="C00000"/>
                </a:solidFill>
              </a:rPr>
              <a:t>(MSDS)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62549" y="3292929"/>
            <a:ext cx="1640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 smtClean="0">
                <a:solidFill>
                  <a:srgbClr val="C00000"/>
                </a:solidFill>
              </a:rPr>
              <a:t>일일작업일지</a:t>
            </a:r>
            <a:r>
              <a:rPr lang="en-US" altLang="ko-KR" sz="1400" b="1" dirty="0" smtClean="0">
                <a:solidFill>
                  <a:srgbClr val="C00000"/>
                </a:solidFill>
              </a:rPr>
              <a:t>, PFD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726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54965"/>
            <a:ext cx="9144000" cy="4821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공정배출시설의 배출가스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포집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095452"/>
              </p:ext>
            </p:extLst>
          </p:nvPr>
        </p:nvGraphicFramePr>
        <p:xfrm>
          <a:off x="365319" y="1657140"/>
          <a:ext cx="8413361" cy="1214345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0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9691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공정배출시설</a:t>
                      </a:r>
                      <a:endParaRPr kumimoji="0" lang="ko-KR" altLang="en-US" sz="1400" b="1" i="0" u="none" strike="noStrike" cap="none" spc="-10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에 해당하는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혼합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화학반응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코팅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열처리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표백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5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기계적가공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조립공정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등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밀폐공간에 설치하거나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포집시설을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설치하여 배출가스를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포집하여야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포집시설의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가스포집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속도는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포위식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후드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0.5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/>
                          <a:ea typeface="맑은 고딕"/>
                        </a:rPr>
                        <a:t>㎧,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/>
                          <a:ea typeface="맑은 고딕"/>
                        </a:rPr>
                        <a:t>외부식후드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/>
                          <a:ea typeface="맑은 고딕"/>
                        </a:rPr>
                        <a:t> 측방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/>
                          <a:ea typeface="맑은 고딕"/>
                        </a:rPr>
                        <a:t>하방형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0.5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㎧,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상방형은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1.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0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㎧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유지하여야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.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564096"/>
              </p:ext>
            </p:extLst>
          </p:nvPr>
        </p:nvGraphicFramePr>
        <p:xfrm>
          <a:off x="365319" y="3061779"/>
          <a:ext cx="8413360" cy="968096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96809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포집시설의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종류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포위식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(Enclosing)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포집시설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: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발생원이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후드 안에 있는 경우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외부식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(Exterior)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포집시설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: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발생원과 후드가 일정 거리 떨어져 있는 경우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푸쉬풀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(Push</a:t>
                      </a:r>
                      <a:r>
                        <a:rPr lang="en-US" altLang="ko-KR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-Pull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포집시설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US" altLang="ko-KR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바람을 밀어 발생원이 후드 안으로 밀고 당기는 경우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sp>
        <p:nvSpPr>
          <p:cNvPr id="5" name="슬라이드 번호 개체 틀 5"/>
          <p:cNvSpPr txBox="1">
            <a:spLocks noGrp="1"/>
          </p:cNvSpPr>
          <p:nvPr/>
        </p:nvSpPr>
        <p:spPr bwMode="auto">
          <a:xfrm>
            <a:off x="3563938" y="6231573"/>
            <a:ext cx="2286000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kumimoji="0" lang="en-US" altLang="ko-KR" sz="90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굴림" charset="-127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2062" y="6207958"/>
            <a:ext cx="1766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포위식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포집시설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7" name="_x125497824" descr="EMB00002144267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7" t="49826" r="15508" b="17719"/>
          <a:stretch>
            <a:fillRect/>
          </a:stretch>
        </p:blipFill>
        <p:spPr bwMode="auto">
          <a:xfrm>
            <a:off x="2954338" y="4589439"/>
            <a:ext cx="3235325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77193" y="6217399"/>
            <a:ext cx="1789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외부식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포집시설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9" name="_x125500480" descr="EMB00002144267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7" t="22855" r="14639" b="20850"/>
          <a:stretch>
            <a:fillRect/>
          </a:stretch>
        </p:blipFill>
        <p:spPr bwMode="auto">
          <a:xfrm>
            <a:off x="6035020" y="4319384"/>
            <a:ext cx="2880320" cy="195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654149" y="6217399"/>
            <a:ext cx="1931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</a:t>
            </a:r>
            <a:r>
              <a:rPr lang="en-US" altLang="ko-KR" sz="1400" b="1" smtClean="0"/>
              <a:t>Push-Pull </a:t>
            </a:r>
            <a:r>
              <a:rPr lang="ko-KR" altLang="en-US" sz="1400" b="1" dirty="0" err="1" smtClean="0"/>
              <a:t>포집시설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1" name="슬라이드 번호 개체 틀 1"/>
          <p:cNvSpPr txBox="1">
            <a:spLocks/>
          </p:cNvSpPr>
          <p:nvPr/>
        </p:nvSpPr>
        <p:spPr>
          <a:xfrm>
            <a:off x="6553200" y="615061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ko-KR" altLang="en-US" dirty="0"/>
          </a:p>
        </p:txBody>
      </p:sp>
      <p:pic>
        <p:nvPicPr>
          <p:cNvPr id="12" name="_x203960264" descr="EMB00000fb07682"/>
          <p:cNvPicPr>
            <a:picLocks noChangeAspect="1" noChangeArrowheads="1"/>
          </p:cNvPicPr>
          <p:nvPr/>
        </p:nvPicPr>
        <p:blipFill rotWithShape="1">
          <a:blip r:embed="rId5"/>
          <a:srcRect l="26987" t="48549" r="59671" b="28760"/>
          <a:stretch/>
        </p:blipFill>
        <p:spPr bwMode="auto">
          <a:xfrm>
            <a:off x="827584" y="4303380"/>
            <a:ext cx="1944216" cy="1857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715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110"/>
            <a:ext cx="9144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포집시설의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가스포집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속도 측정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977625"/>
              </p:ext>
            </p:extLst>
          </p:nvPr>
        </p:nvGraphicFramePr>
        <p:xfrm>
          <a:off x="365319" y="1705419"/>
          <a:ext cx="8413360" cy="173868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740602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가스포집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속도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제어속도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(Control Velocity 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혹은 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Capture </a:t>
                      </a:r>
                      <a:r>
                        <a:rPr lang="en-US" altLang="ko-KR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Verocity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)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라고도 하며 오염물질을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포집시설쪽으로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흡인하기 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 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위하여 필요한 속도를 말한다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.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가스포집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속도는 관리대상물질  발생원에서 측정한다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가스포집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속도 측정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포위식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후드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: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포위식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후드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개구면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외부식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후드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: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외부식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/>
                          <a:ea typeface="맑은 고딕"/>
                          <a:cs typeface="+mn-cs"/>
                        </a:rPr>
                        <a:t> 후드에서 멀리 떨어진 지점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푸쉬풀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후드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후드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개구면에서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측정하는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포위식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후드에 준함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056" y="3507205"/>
            <a:ext cx="2026227" cy="3061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17" y="3499585"/>
            <a:ext cx="2168419" cy="3061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52569" y="6414875"/>
            <a:ext cx="1766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포위식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포집시설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595812" y="6414875"/>
            <a:ext cx="1766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외부식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포집시설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93652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공정배출시설의 배출가스 처리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보일러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가열기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소각시설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126517"/>
              </p:ext>
            </p:extLst>
          </p:nvPr>
        </p:nvGraphicFramePr>
        <p:xfrm>
          <a:off x="365319" y="1657139"/>
          <a:ext cx="8413361" cy="1398481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687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112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공정배출시설</a:t>
                      </a:r>
                      <a:endParaRPr kumimoji="0" lang="ko-KR" altLang="en-US" sz="1400" b="1" i="0" u="none" strike="noStrike" cap="none" spc="-10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arenBoth"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연소실 내부의 온도를 연속으로 측정하여 기록할 수 있는 모니터링 장비가 설치된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보일러나 가열기 또는 소각시설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을 설치한다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온도 모니터링 장비가 설치된 보일러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가열기 또는 소각시설의 경우 처리되는 공정배출가스는 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최소 </a:t>
                      </a: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800℃ 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이상의 온도에서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</a:t>
                      </a: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0.5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초 이상의 체류시간으로 운전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되어야 하며</a:t>
                      </a: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각 연소실의 최소 </a:t>
                      </a: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시간 당 평균온도를 </a:t>
                      </a:r>
                      <a:endParaRPr kumimoji="0" lang="en-US" altLang="ko-KR" sz="1400" b="1" i="0" u="none" strike="noStrike" cap="none" spc="-3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모니터링 하여 운영기록부에 기록한다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337986"/>
              </p:ext>
            </p:extLst>
          </p:nvPr>
        </p:nvGraphicFramePr>
        <p:xfrm>
          <a:off x="365319" y="3206559"/>
          <a:ext cx="8413360" cy="727086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72708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보일러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스팀ㆍ온수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생산시설로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공정중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발생되는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관리대상물질을 기체연료와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혼소하는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시설</a:t>
                      </a:r>
                      <a:endParaRPr kumimoji="0" lang="en-US" altLang="ko-KR" sz="1400" b="1" i="0" u="none" strike="noStrike" cap="none" spc="-20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가열기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석유화학 공정에서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관리대상물질을 부생연료로서 연소하여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공정 배관을 가열하는 시설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소각시설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관리대상물질을 소각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대기중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배출하는 시설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19" y="4313369"/>
            <a:ext cx="2917371" cy="19400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637" y="4313369"/>
            <a:ext cx="2527739" cy="19632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323" y="4156668"/>
            <a:ext cx="1978660" cy="21199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40647" y="6253421"/>
            <a:ext cx="1766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가열시설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003149" y="6276661"/>
            <a:ext cx="1766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보일러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96296" y="6276661"/>
            <a:ext cx="1766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소각시설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308242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4426"/>
            <a:ext cx="9144000" cy="4431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연소실 온도 및 체류시간 모니터링 방법 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566773"/>
              </p:ext>
            </p:extLst>
          </p:nvPr>
        </p:nvGraphicFramePr>
        <p:xfrm>
          <a:off x="365319" y="1667319"/>
          <a:ext cx="8413360" cy="88524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717741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연소실 온도 및 체류시간 모니터링 방법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DCS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운전자료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전산자료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로 증빙할 수 있으며 시간당 평균온도를 취합하여 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회 운영기록부에 작성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※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시간당 평균온도는 운영기록부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붙임자료로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증빙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연소실 온도가 관리대상물질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유입시에만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800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℃ 이상인 경우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관련자료를 통해 증빙해야 함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02571" y="6515175"/>
            <a:ext cx="2138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운영기록부 작성예시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573" y="2656532"/>
            <a:ext cx="6820852" cy="38486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5503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공정배출시설의 배출가스 처리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직접연소에 의한 시설 등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850260"/>
              </p:ext>
            </p:extLst>
          </p:nvPr>
        </p:nvGraphicFramePr>
        <p:xfrm>
          <a:off x="365319" y="1657139"/>
          <a:ext cx="8413361" cy="1398481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687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112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공정배출시설</a:t>
                      </a:r>
                      <a:endParaRPr kumimoji="0" lang="ko-KR" altLang="en-US" sz="1400" b="1" i="0" u="none" strike="noStrike" cap="none" spc="-10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(2)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직접연소에 의한 시설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축열식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연소산화와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축열식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촉매산화방식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이나 회수에 의한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 및 그 밖의 방지시설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을 설치하여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배출가스 중 관리대상물질 농도를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80%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이상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저감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하거나 배출가스의 탄화수소 농도를 다음기준 이내로 유지하여야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①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2018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12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 까지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100ppm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이하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②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2019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 부터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80ppm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이하 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106761"/>
              </p:ext>
            </p:extLst>
          </p:nvPr>
        </p:nvGraphicFramePr>
        <p:xfrm>
          <a:off x="365319" y="3206559"/>
          <a:ext cx="8413360" cy="727086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727086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그 밖의 방지시설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대기환경보전법 시행규칙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조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별표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4]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에 따른 방지시설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ko-KR" altLang="en-US" sz="1400" b="1" kern="1200" spc="-4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 저감기준은 </a:t>
                      </a:r>
                      <a:r>
                        <a:rPr lang="ko-KR" altLang="en-US" sz="14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저감효율 </a:t>
                      </a:r>
                      <a:r>
                        <a:rPr lang="en-US" altLang="ko-KR" sz="14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80% </a:t>
                      </a:r>
                      <a:r>
                        <a:rPr lang="ko-KR" altLang="en-US" sz="14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이상 또는 탄화수소 농도 </a:t>
                      </a:r>
                      <a:r>
                        <a:rPr lang="en-US" altLang="ko-KR" sz="14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100ppm </a:t>
                      </a:r>
                      <a:r>
                        <a:rPr lang="ko-KR" altLang="en-US" sz="14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미만</a:t>
                      </a:r>
                      <a:r>
                        <a:rPr lang="en-US" altLang="ko-KR" sz="1200" b="1" kern="1200" spc="-4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40" baseline="0" dirty="0" err="1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두기준</a:t>
                      </a:r>
                      <a:r>
                        <a:rPr lang="ko-KR" altLang="en-US" sz="12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중 선택적 적용</a:t>
                      </a:r>
                      <a:r>
                        <a:rPr lang="en-US" altLang="ko-KR" sz="1200" b="1" kern="1200" spc="-4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ko-KR" altLang="en-US" sz="1400" b="1" kern="1200" spc="-4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탄화수소류</a:t>
                      </a:r>
                      <a:r>
                        <a:rPr lang="ko-KR" altLang="en-US" sz="1400" b="1" kern="1200" spc="-4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외 기타 관리대상물질 저감기준은</a:t>
                      </a:r>
                      <a:r>
                        <a:rPr lang="en-US" altLang="ko-KR" sz="1400" b="1" kern="1200" spc="-4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저감효율 </a:t>
                      </a:r>
                      <a:r>
                        <a:rPr lang="en-US" altLang="ko-KR" sz="14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80% </a:t>
                      </a:r>
                      <a:r>
                        <a:rPr lang="ko-KR" altLang="en-US" sz="14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이상 또는</a:t>
                      </a:r>
                      <a:r>
                        <a:rPr lang="ko-KR" altLang="en-US" sz="1400" b="1" kern="1200" spc="-4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spc="-40" baseline="0" dirty="0" smtClean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대기오염물질 배출허용기준 준수 </a:t>
                      </a:r>
                      <a:endParaRPr lang="en-US" altLang="ko-KR" sz="1400" b="1" kern="1200" spc="-40" baseline="0" dirty="0" smtClean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79" y="4209691"/>
            <a:ext cx="2702944" cy="20272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414" y="4209333"/>
            <a:ext cx="2706178" cy="20275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883" y="4205590"/>
            <a:ext cx="2705939" cy="20313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36236" y="6264667"/>
            <a:ext cx="2234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직접연소에 의한 시설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53088" y="6264667"/>
            <a:ext cx="2234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회수에 의한 시설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135883" y="6264666"/>
            <a:ext cx="2705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그 밖의 방지시설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흡착시설</a:t>
            </a:r>
            <a:r>
              <a:rPr lang="en-US" altLang="ko-KR" sz="1200" b="1" dirty="0" smtClean="0"/>
              <a:t>)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164280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110"/>
            <a:ext cx="9144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관리대상물질 저감효율 및 측정방법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216890"/>
              </p:ext>
            </p:extLst>
          </p:nvPr>
        </p:nvGraphicFramePr>
        <p:xfrm>
          <a:off x="365319" y="1657140"/>
          <a:ext cx="8413361" cy="1310348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51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10585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공정배출시설</a:t>
                      </a:r>
                      <a:endParaRPr kumimoji="0" lang="ko-KR" altLang="en-US" sz="1400" b="1" i="0" u="none" strike="noStrike" cap="none" spc="-10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(3) </a:t>
                      </a:r>
                      <a:r>
                        <a:rPr kumimoji="0" lang="en-US" altLang="ko-KR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(2)의 </a:t>
                      </a:r>
                      <a:r>
                        <a:rPr kumimoji="0" lang="en-US" altLang="ko-KR" sz="1400" b="1" i="0" u="none" strike="noStrike" cap="none" spc="-6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경우에</a:t>
                      </a:r>
                      <a:r>
                        <a:rPr kumimoji="0" lang="en-US" altLang="ko-KR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6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방지시설</a:t>
                      </a:r>
                      <a:r>
                        <a:rPr kumimoji="0" lang="en-US" altLang="ko-KR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6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전단</a:t>
                      </a:r>
                      <a:r>
                        <a:rPr kumimoji="0" lang="en-US" altLang="ko-KR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6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또는</a:t>
                      </a:r>
                      <a:r>
                        <a:rPr kumimoji="0" lang="en-US" altLang="ko-KR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6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후단의</a:t>
                      </a:r>
                      <a:r>
                        <a:rPr kumimoji="0" lang="en-US" altLang="ko-KR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6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관리대상물질의</a:t>
                      </a:r>
                      <a:r>
                        <a:rPr kumimoji="0" lang="en-US" altLang="ko-KR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6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농도</a:t>
                      </a:r>
                      <a:r>
                        <a:rPr kumimoji="0" lang="ko-KR" altLang="en-US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는 </a:t>
                      </a:r>
                      <a:r>
                        <a:rPr kumimoji="0" lang="en-US" altLang="ko-KR" sz="1400" b="1" i="0" u="none" strike="noStrike" cap="none" spc="-6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대기오염공정시험기준</a:t>
                      </a:r>
                      <a:r>
                        <a:rPr kumimoji="0" lang="en-US" altLang="ko-KR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6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상의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굴뚝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배출가스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중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탄화수소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(THC)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측정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방법을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따라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연속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3회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측정한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평균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농도로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한다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(4)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관리대상물질의 저감효율 또는 탄화수소 농도 기준 준수여부를 반기마다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회 점검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 운영기록부에 기록한다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510194"/>
              </p:ext>
            </p:extLst>
          </p:nvPr>
        </p:nvGraphicFramePr>
        <p:xfrm>
          <a:off x="365319" y="3120299"/>
          <a:ext cx="8413360" cy="131196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727086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배출가스 중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총탄화수소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(THC)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측정방법 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초 이하의 간격으로 연속공정은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분 동안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비연속공정은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작업시간 동안 측정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lang="en-US" altLang="ko-KR" sz="1400" b="1" kern="1200" spc="-4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ko-KR" altLang="en-US" sz="1400" b="1" kern="1200" spc="-6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총탄화수소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농도는 </a:t>
                      </a:r>
                      <a:r>
                        <a:rPr lang="en-US" altLang="ko-KR" sz="1400" b="1" kern="1200" spc="-6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ppmv</a:t>
                      </a:r>
                      <a:r>
                        <a:rPr lang="en-US" altLang="ko-KR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6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교정가스명</a:t>
                      </a:r>
                      <a:r>
                        <a:rPr lang="en-US" altLang="ko-KR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으로 표시하고</a:t>
                      </a:r>
                      <a:r>
                        <a:rPr lang="en-US" altLang="ko-KR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b="1" kern="1200" spc="-6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ppmv</a:t>
                      </a:r>
                      <a:r>
                        <a:rPr lang="en-US" altLang="ko-KR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탄소</a:t>
                      </a:r>
                      <a:r>
                        <a:rPr lang="en-US" altLang="ko-KR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로 표시하는 경우</a:t>
                      </a:r>
                      <a:r>
                        <a:rPr lang="en-US" altLang="ko-KR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교정가스의 </a:t>
                      </a:r>
                      <a:r>
                        <a:rPr lang="ko-KR" altLang="en-US" sz="1400" b="1" kern="1200" spc="-6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탄소갯수를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lang="en-US" altLang="ko-KR" sz="1400" b="1" kern="1200" spc="-6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측정값에 보정하여 계산</a:t>
                      </a:r>
                      <a:endParaRPr lang="en-US" altLang="ko-KR" sz="1400" b="1" kern="1200" spc="-6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측정결과는 저감효율 또는 후단농도를 </a:t>
                      </a:r>
                      <a:r>
                        <a:rPr lang="en-US" altLang="ko-KR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400" b="1" kern="1200" spc="-60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회차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및 평균값으로 정리하여 반기 </a:t>
                      </a:r>
                      <a:r>
                        <a:rPr lang="en-US" altLang="ko-KR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 운영기록부에 기록</a:t>
                      </a:r>
                      <a:endParaRPr lang="en-US" altLang="ko-KR" sz="1400" b="1" kern="1200" spc="-6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측정결과 증빙자료</a:t>
                      </a:r>
                      <a:r>
                        <a:rPr lang="en-US" altLang="ko-KR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자가측정 성적서</a:t>
                      </a:r>
                      <a:r>
                        <a:rPr lang="en-US" altLang="ko-KR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측정기록부 등</a:t>
                      </a:r>
                      <a:r>
                        <a:rPr lang="en-US" altLang="ko-KR" sz="12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400" b="1" kern="1200" spc="-60" baseline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는 운영기록부에 첨부</a:t>
                      </a:r>
                      <a:endParaRPr lang="en-US" altLang="ko-KR" sz="1400" b="1" kern="1200" spc="-60" baseline="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sp>
        <p:nvSpPr>
          <p:cNvPr id="7" name="직사각형 13"/>
          <p:cNvSpPr>
            <a:spLocks noChangeArrowheads="1"/>
          </p:cNvSpPr>
          <p:nvPr/>
        </p:nvSpPr>
        <p:spPr bwMode="auto">
          <a:xfrm>
            <a:off x="3412067" y="4680164"/>
            <a:ext cx="23198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1400" b="1" dirty="0" smtClean="0"/>
              <a:t>&lt; </a:t>
            </a:r>
            <a:r>
              <a:rPr kumimoji="0" lang="ko-KR" altLang="en-US" sz="1400" b="1" dirty="0" smtClean="0"/>
              <a:t>탄화수소 농도 계산방법 </a:t>
            </a:r>
            <a:r>
              <a:rPr kumimoji="0" lang="en-US" altLang="ko-KR" sz="1400" b="1" dirty="0" smtClean="0"/>
              <a:t>&gt;</a:t>
            </a:r>
            <a:endParaRPr kumimoji="0"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351520"/>
              </p:ext>
            </p:extLst>
          </p:nvPr>
        </p:nvGraphicFramePr>
        <p:xfrm>
          <a:off x="1439652" y="5007026"/>
          <a:ext cx="6264696" cy="1447546"/>
        </p:xfrm>
        <a:graphic>
          <a:graphicData uri="http://schemas.openxmlformats.org/drawingml/2006/table">
            <a:tbl>
              <a:tblPr/>
              <a:tblGrid>
                <a:gridCol w="6264696"/>
              </a:tblGrid>
              <a:tr h="1070356">
                <a:tc>
                  <a:txBody>
                    <a:bodyPr/>
                    <a:lstStyle/>
                    <a:p>
                      <a:pPr marL="267970" marR="0" indent="-26797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</a:t>
                      </a:r>
                      <a:r>
                        <a:rPr lang="en-US" altLang="ko-KR" sz="1400" b="0" kern="0" spc="-70" baseline="-25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= K × C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측정</a:t>
                      </a:r>
                    </a:p>
                    <a:p>
                      <a:pPr marL="267970" marR="0" indent="90043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</a:t>
                      </a:r>
                      <a:r>
                        <a:rPr lang="en-US" altLang="ko-KR" sz="1400" b="0" kern="0" spc="-70" baseline="-25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= </a:t>
                      </a:r>
                      <a:r>
                        <a:rPr lang="ko-KR" altLang="en-US" sz="1400" b="0" kern="0" spc="-7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총탄화수소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(THC) 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농도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en-US" altLang="ko-KR" sz="1400" b="0" kern="0" spc="-7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ppmv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탄소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0" kern="0" spc="-7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67970" marR="0" indent="90043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측정 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= 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측정한 </a:t>
                      </a:r>
                      <a:r>
                        <a:rPr lang="ko-KR" altLang="en-US" sz="1400" b="0" kern="0" spc="-7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총탄화수소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농도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en-US" altLang="ko-KR" sz="1400" b="0" kern="0" spc="-7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ppmv</a:t>
                      </a:r>
                      <a:endParaRPr lang="ko-KR" altLang="en-US" sz="1400" b="0" kern="0" spc="-7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67970" marR="0" indent="90043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 = 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탄소 등가 교정계수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267970" marR="0" indent="-26797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 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다른 교정가스에 대한 적절한 반응계수로 메탄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=1, </a:t>
                      </a:r>
                      <a:r>
                        <a:rPr lang="ko-KR" altLang="en-US" sz="1400" b="0" kern="0" spc="-7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에탄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=2, 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프로판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=3, </a:t>
                      </a:r>
                      <a:r>
                        <a:rPr lang="ko-KR" altLang="en-US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부탄</a:t>
                      </a:r>
                      <a:r>
                        <a:rPr lang="en-US" altLang="ko-KR" sz="1400" b="0" kern="0" spc="-7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=4 </a:t>
                      </a:r>
                      <a:endParaRPr lang="ko-KR" altLang="en-US" sz="1400" b="0" kern="0" spc="-7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31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02571" y="5790561"/>
            <a:ext cx="2138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운영기록부 작성예시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74" y="1484595"/>
            <a:ext cx="6363251" cy="42294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538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551837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Part </a:t>
            </a:r>
            <a:r>
              <a:rPr lang="en-US" altLang="ko-K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도입 배경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30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0133" y="6576910"/>
            <a:ext cx="3023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측정결과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증빙자료</a:t>
            </a:r>
            <a:r>
              <a:rPr lang="ko-KR" altLang="en-US" sz="1400" b="1" dirty="0" smtClean="0"/>
              <a:t> 작성예시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081" y="442588"/>
            <a:ext cx="4105838" cy="61522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직사각형 3"/>
          <p:cNvSpPr/>
          <p:nvPr/>
        </p:nvSpPr>
        <p:spPr>
          <a:xfrm>
            <a:off x="2590800" y="2734235"/>
            <a:ext cx="1120588" cy="3797850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8306" y="4371550"/>
            <a:ext cx="2583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C00000"/>
                </a:solidFill>
              </a:rPr>
              <a:t>최소 </a:t>
            </a:r>
            <a:r>
              <a:rPr lang="en-US" altLang="ko-KR" sz="1400" b="1" dirty="0" smtClean="0">
                <a:solidFill>
                  <a:srgbClr val="C00000"/>
                </a:solidFill>
              </a:rPr>
              <a:t>15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초 이하의 간격으로</a:t>
            </a:r>
            <a:endParaRPr lang="en-US" altLang="ko-KR" sz="1400" b="1" dirty="0" smtClean="0">
              <a:solidFill>
                <a:srgbClr val="C00000"/>
              </a:solidFill>
            </a:endParaRPr>
          </a:p>
          <a:p>
            <a:pPr algn="ctr"/>
            <a:r>
              <a:rPr lang="en-US" altLang="ko-KR" sz="1400" b="1" dirty="0" smtClean="0">
                <a:solidFill>
                  <a:srgbClr val="C00000"/>
                </a:solidFill>
              </a:rPr>
              <a:t>15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분간 측정한 </a:t>
            </a:r>
            <a:r>
              <a:rPr lang="en-US" altLang="ko-KR" sz="1400" b="1" dirty="0" smtClean="0">
                <a:solidFill>
                  <a:srgbClr val="C00000"/>
                </a:solidFill>
              </a:rPr>
              <a:t>raw data 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입력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90800" y="1783976"/>
            <a:ext cx="3935506" cy="493059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092833" y="1876616"/>
            <a:ext cx="2583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C00000"/>
                </a:solidFill>
              </a:rPr>
              <a:t>측정내역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 </a:t>
            </a:r>
            <a:r>
              <a:rPr lang="ko-KR" altLang="en-US" sz="1400" b="1" dirty="0" err="1" smtClean="0">
                <a:solidFill>
                  <a:srgbClr val="C00000"/>
                </a:solidFill>
              </a:rPr>
              <a:t>요약입력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604247" y="950262"/>
            <a:ext cx="3935506" cy="633518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33331" y="1113132"/>
            <a:ext cx="2583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C00000"/>
                </a:solidFill>
              </a:rPr>
              <a:t>시설개요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 입력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08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521997"/>
              </p:ext>
            </p:extLst>
          </p:nvPr>
        </p:nvGraphicFramePr>
        <p:xfrm>
          <a:off x="365319" y="1657141"/>
          <a:ext cx="8413361" cy="1180253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286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9350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공정배출시설</a:t>
                      </a:r>
                      <a:endParaRPr kumimoji="0" lang="ko-KR" altLang="en-US" sz="1400" b="1" i="0" u="none" strike="noStrike" cap="none" spc="-10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2016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 이후 제조공정에 설치된 각각의 배수장치에는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물 등을 이용한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봉인장치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(Water Seal Control)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를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설치하여야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다만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2015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12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이전에 설치된 배수장치에 대해서는 덮개를 설치하면 물 등을 이용한 봉인장치를 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설치한 것으로 본다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288156"/>
              </p:ext>
            </p:extLst>
          </p:nvPr>
        </p:nvGraphicFramePr>
        <p:xfrm>
          <a:off x="365320" y="2951906"/>
          <a:ext cx="8413360" cy="109860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kern="1200" spc="-10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“배수장치”는 공정폐수가 </a:t>
                      </a:r>
                      <a:r>
                        <a:rPr kumimoji="1" lang="ko-KR" altLang="en-US" sz="1400" b="1" kern="1200" spc="-100" baseline="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폐수관으로</a:t>
                      </a:r>
                      <a:r>
                        <a:rPr kumimoji="1" lang="ko-KR" altLang="en-US" sz="1400" b="1" kern="1200" spc="-10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최초 투입되는 부분의 장치･시설 등을 의미하며 이 부분에 봉인시설을 </a:t>
                      </a:r>
                      <a:endParaRPr kumimoji="1" lang="en-US" altLang="ko-KR" sz="1400" b="1" kern="1200" spc="-100" baseline="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spc="-10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kern="1200" spc="-10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설치하는 것은 </a:t>
                      </a:r>
                      <a:r>
                        <a:rPr kumimoji="1" lang="ko-KR" altLang="en-US" sz="1400" b="1" kern="1200" spc="-1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폐수관로의</a:t>
                      </a:r>
                      <a:r>
                        <a:rPr kumimoji="1" lang="ko-KR" altLang="en-US" sz="1400" b="1" kern="1200" spc="-1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spc="-1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 등이 공기 중으로 휘발하는 것을 방지하기 위함이다</a:t>
                      </a:r>
                      <a:r>
                        <a:rPr kumimoji="1" lang="en-US" altLang="ko-KR" sz="1400" b="1" kern="1200" spc="-10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“물 등을 이용한 봉인장치</a:t>
                      </a:r>
                      <a:r>
                        <a:rPr kumimoji="1" lang="en-US" altLang="ko-KR" sz="12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(Water Seal Control)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”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는 폐수가 유입되는 부분의 배관구조가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U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자형으로 </a:t>
                      </a:r>
                      <a:endParaRPr kumimoji="1" lang="en-US" altLang="ko-KR" sz="1400" b="1" u="none" kern="120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되어 있고 항상 물 등이 채워 있어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폐수관의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spc="-1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등이 공기 중으로 비산되지 못하는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구조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를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1" lang="en-US" altLang="ko-KR" sz="1400" b="1" u="none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말한다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덮개는 폐수가 유입되는 부분에 설치한다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.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배수장치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025" name="_x284158936" descr="EMB0000242473c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43" y="4422201"/>
            <a:ext cx="2606675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0446" y="4136451"/>
            <a:ext cx="5711130" cy="24689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6236" y="6350392"/>
            <a:ext cx="2234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봉인장치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70136" y="6572444"/>
            <a:ext cx="2234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봉인장치 </a:t>
            </a:r>
            <a:r>
              <a:rPr lang="ko-KR" altLang="en-US" sz="1400" b="1" dirty="0" err="1" smtClean="0"/>
              <a:t>설치전후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3918106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플라스틱 성형 압출 공정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4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724411"/>
              </p:ext>
            </p:extLst>
          </p:nvPr>
        </p:nvGraphicFramePr>
        <p:xfrm>
          <a:off x="365319" y="1657142"/>
          <a:ext cx="8413361" cy="728156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48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공정배출시설</a:t>
                      </a:r>
                      <a:endParaRPr kumimoji="0" lang="ko-KR" altLang="en-US" sz="1400" b="1" i="0" u="none" strike="noStrike" cap="none" spc="-10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라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플라스틱 성형 압출 공정에서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흄과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압출기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실린더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공압출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장치에서 누출되는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관리대상물질을 방지시설로 이송하여 처리한다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843980"/>
              </p:ext>
            </p:extLst>
          </p:nvPr>
        </p:nvGraphicFramePr>
        <p:xfrm>
          <a:off x="365320" y="2523281"/>
          <a:ext cx="8413360" cy="88524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관리대상물질이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5wt%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이상 함유된 플라스틱</a:t>
                      </a:r>
                      <a:r>
                        <a:rPr kumimoji="1" lang="en-US" altLang="ko-KR" sz="12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(chip,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pallet)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를 취급하는 플라스틱 성형 압출 공정 대상</a:t>
                      </a:r>
                      <a:endParaRPr kumimoji="1" lang="en-US" altLang="ko-KR" sz="1400" b="1" u="none" kern="1200" baseline="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플라스틱 원료 자체는 고체상이므로 관리대상물질로 볼 수 없으나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성형 압출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공정내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압출기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실린더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공압출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장치 등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가열부에서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원료내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함유된 관리대상물질이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흄으로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발생되어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대기중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비산배출되므로</a:t>
                      </a:r>
                      <a:endParaRPr kumimoji="1" lang="en-US" altLang="ko-KR" sz="1400" b="1" u="none" kern="120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시설관리기준에 따라 방지시설로 이송 및 처리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6" name="_x372916400" descr="EMB000020bc1a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59694"/>
            <a:ext cx="2419769" cy="1510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_x372912880" descr="EMB000020bc1a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76" y="4980409"/>
            <a:ext cx="2502560" cy="1510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419511"/>
              </p:ext>
            </p:extLst>
          </p:nvPr>
        </p:nvGraphicFramePr>
        <p:xfrm>
          <a:off x="3774632" y="3757138"/>
          <a:ext cx="5004048" cy="2567460"/>
        </p:xfrm>
        <a:graphic>
          <a:graphicData uri="http://schemas.openxmlformats.org/drawingml/2006/table">
            <a:tbl>
              <a:tblPr/>
              <a:tblGrid>
                <a:gridCol w="2502024"/>
                <a:gridCol w="2502024"/>
              </a:tblGrid>
              <a:tr h="427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플라스틱</a:t>
                      </a: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관리대상물질 성분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427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PVC</a:t>
                      </a: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염화수소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방화 재료로 보호된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ABS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스티렌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페놀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부타디엔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폴리프로피렌</a:t>
                      </a: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포름알데히드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아세탈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포름알데히드</a:t>
                      </a: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폴리스티렌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스티렌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알데히드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1272" marR="81272" marT="40641" marB="4064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47726" y="6485369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플라스틱 성형 압출시설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152900" y="6485368"/>
            <a:ext cx="4371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플라스틱 원료 중 관리대상물질 성분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2389358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플라스틱 성형 압출 공정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475320"/>
              </p:ext>
            </p:extLst>
          </p:nvPr>
        </p:nvGraphicFramePr>
        <p:xfrm>
          <a:off x="365319" y="1657142"/>
          <a:ext cx="8413361" cy="134375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48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공정배출시설</a:t>
                      </a:r>
                      <a:endParaRPr kumimoji="0" lang="ko-KR" altLang="en-US" sz="1400" b="1" i="0" u="none" strike="noStrike" cap="none" spc="-10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마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냉각탑의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냉각수 중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TOC(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총유기탄소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농도가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50ppm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을 초과하지 않도록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「환경분야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시험ㆍ검사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등에 관한 법률」제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6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조제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항에 따라 환경부장관이 정하여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고시한 수질오염공정시험기준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이하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수질오염공정시험기준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”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에 따른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폐수 및 수질오염물질의 </a:t>
                      </a: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TOC(</a:t>
                      </a:r>
                      <a:r>
                        <a:rPr kumimoji="0" lang="ko-KR" altLang="en-US" sz="1400" b="1" i="0" u="none" strike="noStrike" cap="none" spc="-3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총유기탄소</a:t>
                      </a: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측정방법에 따라 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반기마다 </a:t>
                      </a: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회</a:t>
                      </a: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측정하여 </a:t>
                      </a:r>
                      <a:endParaRPr kumimoji="0" lang="en-US" altLang="ko-KR" sz="1400" b="1" i="0" u="none" strike="noStrike" cap="none" spc="-30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3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운영기록부에 기록한다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pic>
        <p:nvPicPr>
          <p:cNvPr id="4" name="_x282898144" descr="EMB00001bbc335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17" b="-493"/>
          <a:stretch/>
        </p:blipFill>
        <p:spPr bwMode="auto">
          <a:xfrm>
            <a:off x="4282880" y="3219831"/>
            <a:ext cx="4495800" cy="334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57445" y="6532448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냉각수 측정위치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grpSp>
        <p:nvGrpSpPr>
          <p:cNvPr id="9" name="그룹 8"/>
          <p:cNvGrpSpPr/>
          <p:nvPr/>
        </p:nvGrpSpPr>
        <p:grpSpPr>
          <a:xfrm>
            <a:off x="201416" y="3219831"/>
            <a:ext cx="3844948" cy="3312617"/>
            <a:chOff x="201416" y="3219831"/>
            <a:chExt cx="3844948" cy="3312617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416" y="3219831"/>
              <a:ext cx="2559037" cy="19221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244" y="4703648"/>
              <a:ext cx="2865120" cy="1828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963572" y="6532447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냉각탑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33685201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09" y="1909482"/>
            <a:ext cx="6921582" cy="38637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502571" y="5790561"/>
            <a:ext cx="2138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운영기록부 작성예시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2824717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저장시설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147337"/>
              </p:ext>
            </p:extLst>
          </p:nvPr>
        </p:nvGraphicFramePr>
        <p:xfrm>
          <a:off x="365319" y="1657142"/>
          <a:ext cx="8413361" cy="728156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48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 </a:t>
                      </a:r>
                      <a:r>
                        <a:rPr kumimoji="0" lang="ko-KR" altLang="en-US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저장시설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 관리기준은 설계저장용량이 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40</a:t>
                      </a: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㎥ 이상이면서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관리대상물질 농도의 합이 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5wt%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   </a:t>
                      </a:r>
                      <a:r>
                        <a:rPr lang="ko-KR" altLang="en-US" sz="1400" b="1" kern="1200" dirty="0" err="1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이상되는</a:t>
                      </a: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유체를 저장하는 시설을 대상으로 한다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400" b="1" kern="1200" dirty="0" smtClean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281164"/>
              </p:ext>
            </p:extLst>
          </p:nvPr>
        </p:nvGraphicFramePr>
        <p:xfrm>
          <a:off x="365320" y="2523281"/>
          <a:ext cx="8413360" cy="195204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관리대상물질의 함량이 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5wt%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이상인 유체를 취급하는 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40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㎥ 이상의 저장시설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개별용량 기준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내부부상지붕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외부부상지붕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형태의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상압탱크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저장시설 대상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내부부상지붕형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고정형지붕내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유체의 수위에 따라 상하로 이동하는 부상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지붕이 설치된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외부부상지붕형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유체의 수위에 따라 상하로 이동하는 부상지붕이 설치된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고정형지붕내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유체를 저장하는 시설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설정압력이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2.5Psig</a:t>
                      </a:r>
                      <a:r>
                        <a:rPr kumimoji="1" lang="en-US" altLang="ko-KR" sz="1200" b="1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(18Kpa)</a:t>
                      </a:r>
                      <a:r>
                        <a:rPr kumimoji="1" lang="en-US" altLang="ko-KR" sz="1400" b="1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이상인 압력탱크 저장시설은 제외</a:t>
                      </a:r>
                      <a:endParaRPr kumimoji="1" lang="en-US" altLang="ko-KR" sz="1400" b="1" kern="120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압력탱크 설정압력 근거 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API 620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의 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Pressurized Tank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압력기준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압력탱크는 관리대상물질의 기화를 억제하여 누출이 최소화되도록 설계됨</a:t>
                      </a:r>
                      <a:r>
                        <a:rPr kumimoji="1" lang="en-US" altLang="ko-KR" sz="12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 제외시설</a:t>
                      </a:r>
                      <a:r>
                        <a:rPr kumimoji="1" lang="en-US" altLang="ko-KR" sz="12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드럼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캔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백으로 저장하는 시설은 해당 안됨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4613312"/>
            <a:ext cx="7620000" cy="18764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851429" y="6524243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내부부상지붕형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398664" y="6524242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외부부상지붕형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45899" y="6524241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고정형지붕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28670860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4426"/>
            <a:ext cx="9144000" cy="4431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내부부상지붕형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저장시설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763702"/>
              </p:ext>
            </p:extLst>
          </p:nvPr>
        </p:nvGraphicFramePr>
        <p:xfrm>
          <a:off x="365319" y="1657142"/>
          <a:ext cx="8413361" cy="4181440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48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 </a:t>
                      </a:r>
                      <a:r>
                        <a:rPr kumimoji="0" lang="ko-KR" altLang="en-US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저장시설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3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나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내부부상지붕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(Internal floating roof)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형 저장시설의 경우</a:t>
                      </a:r>
                    </a:p>
                    <a:p>
                      <a:pPr marL="536575" indent="-274638" fontAlgn="base">
                        <a:lnSpc>
                          <a:spcPct val="100000"/>
                        </a:lnSpc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(1)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내부부상지붕은 저장용기 내부의 액체표면에 놓여 있거나 떠 있어야 한다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.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다만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반드시 액체와 접촉할 필요는 없다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.</a:t>
                      </a:r>
                      <a:endParaRPr lang="ko-KR" altLang="en-US" sz="1400" b="1" spc="-30" baseline="0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(2) </a:t>
                      </a:r>
                      <a:r>
                        <a:rPr lang="ko-KR" altLang="en-US" sz="1400" b="1" spc="-70" baseline="0" dirty="0" smtClean="0">
                          <a:solidFill>
                            <a:srgbClr val="FFFF00"/>
                          </a:solidFill>
                          <a:latin typeface="+mn-ea"/>
                        </a:rPr>
                        <a:t>저장탱크 내벽과 부유지붕의 상단 가장자리</a:t>
                      </a:r>
                      <a:r>
                        <a:rPr lang="ko-KR" altLang="en-US" sz="1400" b="1" spc="-7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에는 다음 밀폐장치 중의 하나를 갖추어</a:t>
                      </a:r>
                      <a:r>
                        <a:rPr lang="ko-KR" altLang="en-US" sz="1400" b="1" spc="-70" dirty="0" smtClean="0">
                          <a:solidFill>
                            <a:schemeClr val="bg1"/>
                          </a:solidFill>
                          <a:latin typeface="+mn-ea"/>
                        </a:rPr>
                        <a:t>야 </a:t>
                      </a:r>
                      <a:endParaRPr lang="en-US" altLang="ko-KR" sz="1400" b="1" spc="-70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7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   </a:t>
                      </a:r>
                      <a:r>
                        <a:rPr lang="ko-KR" altLang="en-US" sz="1400" b="1" spc="-70" dirty="0" smtClean="0">
                          <a:solidFill>
                            <a:schemeClr val="bg1"/>
                          </a:solidFill>
                          <a:latin typeface="+mn-ea"/>
                        </a:rPr>
                        <a:t>한다</a:t>
                      </a:r>
                      <a:r>
                        <a:rPr lang="en-US" altLang="ko-KR" sz="1400" b="1" spc="-70" dirty="0" smtClean="0">
                          <a:solidFill>
                            <a:schemeClr val="bg1"/>
                          </a:solidFill>
                          <a:latin typeface="+mn-ea"/>
                        </a:rPr>
                        <a:t>.</a:t>
                      </a: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7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가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)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  <a:latin typeface="+mn-ea"/>
                        </a:rPr>
                        <a:t>유면과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 접촉되어 떠 있는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  <a:latin typeface="+mn-ea"/>
                        </a:rPr>
                        <a:t>폼 밀봉장치</a:t>
                      </a:r>
                      <a:r>
                        <a:rPr lang="en-US" altLang="ko-KR" sz="1400" b="1" spc="-40" dirty="0" smtClean="0">
                          <a:solidFill>
                            <a:srgbClr val="FFFF00"/>
                          </a:solidFill>
                          <a:latin typeface="+mn-ea"/>
                        </a:rPr>
                        <a:t>(foam Seal)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또는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  <a:latin typeface="+mn-ea"/>
                        </a:rPr>
                        <a:t>유체충진형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  <a:latin typeface="+mn-ea"/>
                        </a:rPr>
                        <a:t> 밀봉장치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는 </a:t>
                      </a:r>
                      <a:endParaRPr lang="en-US" altLang="ko-KR" sz="1400" b="1" spc="-40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     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저장탱크의 내벽과 부유지붕 사이의 유체와 항상 접촉되어 있어야 한다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.</a:t>
                      </a: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나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)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 </a:t>
                      </a:r>
                      <a:r>
                        <a:rPr lang="ko-KR" altLang="en-US" sz="1400" b="1" spc="-80" baseline="0" dirty="0" smtClean="0">
                          <a:solidFill>
                            <a:srgbClr val="FFFF00"/>
                          </a:solidFill>
                          <a:latin typeface="+mn-ea"/>
                        </a:rPr>
                        <a:t>이중 밀봉장치</a:t>
                      </a:r>
                      <a:r>
                        <a:rPr lang="ko-KR" altLang="en-US" sz="1400" b="1" spc="-8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는 저장용기 벽면과 내부 부유지붕의 가장자리 사이의 공간을 완전히 </a:t>
                      </a:r>
                      <a:endParaRPr lang="en-US" altLang="ko-KR" sz="1400" b="1" spc="-80" baseline="0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8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       </a:t>
                      </a:r>
                      <a:r>
                        <a:rPr lang="ko-KR" altLang="en-US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막기 위하여 </a:t>
                      </a:r>
                      <a:r>
                        <a:rPr lang="en-US" altLang="ko-KR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2</a:t>
                      </a:r>
                      <a:r>
                        <a:rPr lang="ko-KR" altLang="en-US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개의 층으로 되어 있고</a:t>
                      </a:r>
                      <a:r>
                        <a:rPr lang="en-US" altLang="ko-KR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각각이 지속적으로 밀폐될 수 있도록 하여야 한다</a:t>
                      </a:r>
                      <a:r>
                        <a:rPr lang="en-US" altLang="ko-KR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.</a:t>
                      </a: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)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  <a:latin typeface="+mn-ea"/>
                        </a:rPr>
                        <a:t>지렛대 구조밀봉장치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(mechanical seal)</a:t>
                      </a: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(3)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자동환기구와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림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(rim)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환기구를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제외하고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부상지붕에 설치되는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각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</a:rPr>
                        <a:t>개구부의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 하부 끝은</a:t>
                      </a:r>
                      <a:endParaRPr lang="en-US" altLang="ko-KR" sz="1400" b="1" spc="-4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baseline="0" dirty="0" smtClean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액체표면 아래에 잠길 수 있도록 설계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되어야 하며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각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</a:rPr>
                        <a:t>개구부의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 상부에는 덮개를 설치</a:t>
                      </a:r>
                      <a:endParaRPr lang="en-US" altLang="ko-KR" sz="1400" b="1" spc="-4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하여 작동 중일 때를 제외하고는 항상 틈이 없이 밀폐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되도록 하여야 한다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(4)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</a:rPr>
                        <a:t>자동환기구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는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개스킷이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장착되어야 하며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부상지붕이 액체표면에 놓여 있거나 떠 있지 </a:t>
                      </a:r>
                      <a:endParaRPr lang="en-US" altLang="ko-KR" sz="1400" b="1" spc="-4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아니하거나 지붕 지지대에 놓여 있을 때를 제외하고 작동 중인 때에는 항상 닫힌 상태</a:t>
                      </a:r>
                      <a:endParaRPr lang="en-US" altLang="ko-KR" sz="1400" b="1" spc="-4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여야 한다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(5)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</a:rPr>
                        <a:t>림환기구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는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개스킷이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장착되어야 하며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부상지붕이 지붕지지대에서 떨어져 부상하고 </a:t>
                      </a:r>
                      <a:endParaRPr lang="en-US" altLang="ko-KR" sz="1400" b="1" spc="-4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있거나 사용자가 필요할 때에만 열리도록 설치하여야 한다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ko-KR" altLang="en-US" sz="1400" b="1" spc="-4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681646"/>
              </p:ext>
            </p:extLst>
          </p:nvPr>
        </p:nvGraphicFramePr>
        <p:xfrm>
          <a:off x="365319" y="5956594"/>
          <a:ext cx="8413360" cy="67188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고정형지붕내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부상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지붕이 설치된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유체의 수위에 따라 부상지붕이 상하로 이동하므로 휘발성이 높은 유체의 증발손실을 최소화 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고정형지붕은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외기로 인한 유체오염을 방지하고 부상지붕 사이의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빈공간은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외부온도의 단열재 역할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4958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100600" y="1292498"/>
            <a:ext cx="8942800" cy="1662920"/>
            <a:chOff x="142474" y="1456392"/>
            <a:chExt cx="8942800" cy="1662920"/>
          </a:xfrm>
        </p:grpSpPr>
        <p:pic>
          <p:nvPicPr>
            <p:cNvPr id="3" name="_x289025880" descr="EMB00001bbc337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666" y="1460947"/>
              <a:ext cx="1980000" cy="131514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_x289027080" descr="EMB00001bbc337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9135" y="1469573"/>
              <a:ext cx="1980000" cy="129146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_x289028600" descr="EMB00001bbc337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604" y="1456392"/>
              <a:ext cx="1980000" cy="130057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_x289026920" descr="EMB00001bbc337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8073" y="1469573"/>
              <a:ext cx="1980000" cy="12960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42474" y="2784251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폼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55800" y="2784250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지렛대구조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69126" y="2784249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err="1" smtClean="0"/>
                <a:t>유체충진형</a:t>
              </a:r>
              <a:r>
                <a:rPr lang="ko-KR" altLang="en-US" sz="1400" b="1" dirty="0" smtClean="0"/>
                <a:t>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38604" y="2811535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이중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3195828" y="3024432"/>
            <a:ext cx="2995422" cy="2103120"/>
            <a:chOff x="3195828" y="3533376"/>
            <a:chExt cx="2995422" cy="210312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5828" y="3533376"/>
              <a:ext cx="2752344" cy="2103120"/>
            </a:xfrm>
            <a:prstGeom prst="rect">
              <a:avLst/>
            </a:prstGeom>
          </p:spPr>
        </p:pic>
        <p:sp>
          <p:nvSpPr>
            <p:cNvPr id="13" name="직사각형 12"/>
            <p:cNvSpPr/>
            <p:nvPr/>
          </p:nvSpPr>
          <p:spPr>
            <a:xfrm>
              <a:off x="4408098" y="3533376"/>
              <a:ext cx="1138687" cy="1932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800" b="1" dirty="0" smtClean="0">
                  <a:solidFill>
                    <a:schemeClr val="tx1"/>
                  </a:solidFill>
                </a:rPr>
                <a:t>     </a:t>
              </a:r>
              <a:r>
                <a:rPr lang="ko-KR" altLang="en-US" sz="1000" b="1" dirty="0" err="1" smtClean="0">
                  <a:solidFill>
                    <a:schemeClr val="tx1"/>
                  </a:solidFill>
                </a:rPr>
                <a:t>고정형지붕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5467350" y="3987800"/>
              <a:ext cx="723900" cy="292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5427237" y="4489333"/>
              <a:ext cx="723900" cy="3820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ko-KR" altLang="en-US" sz="1000" b="1" dirty="0" smtClean="0">
                  <a:solidFill>
                    <a:schemeClr val="tx1"/>
                  </a:solidFill>
                </a:rPr>
                <a:t>부상지붕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1" name="타원 20"/>
          <p:cNvSpPr/>
          <p:nvPr/>
        </p:nvSpPr>
        <p:spPr>
          <a:xfrm>
            <a:off x="1535502" y="1682150"/>
            <a:ext cx="388189" cy="439947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3663351" y="1832758"/>
            <a:ext cx="388189" cy="439947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5034667" y="1950393"/>
            <a:ext cx="388189" cy="439947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8238981" y="1395360"/>
            <a:ext cx="388189" cy="877345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171" y="5430393"/>
            <a:ext cx="1010061" cy="1106857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92" y="3032864"/>
            <a:ext cx="2283894" cy="35130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3303926" y="5037100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내부부상지붕형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46404" y="6538140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림환기구</a:t>
            </a:r>
            <a:r>
              <a:rPr lang="ko-KR" altLang="en-US" sz="1400" b="1" dirty="0" smtClean="0"/>
              <a:t> 원리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50356" y="3032614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부상지붕 </a:t>
            </a:r>
            <a:r>
              <a:rPr lang="ko-KR" altLang="en-US" sz="1050" b="1" dirty="0" err="1" smtClean="0"/>
              <a:t>상승시</a:t>
            </a:r>
            <a:r>
              <a:rPr lang="ko-KR" altLang="en-US" sz="1050" b="1" dirty="0" smtClean="0"/>
              <a:t>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50356" y="4796105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부상지붕 </a:t>
            </a:r>
            <a:r>
              <a:rPr lang="ko-KR" altLang="en-US" sz="1050" b="1" dirty="0" err="1" smtClean="0"/>
              <a:t>하강시</a:t>
            </a:r>
            <a:r>
              <a:rPr lang="ko-KR" altLang="en-US" sz="1050" b="1" dirty="0" smtClean="0"/>
              <a:t>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cxnSp>
        <p:nvCxnSpPr>
          <p:cNvPr id="33" name="직선 연결선 32"/>
          <p:cNvCxnSpPr/>
          <p:nvPr/>
        </p:nvCxnSpPr>
        <p:spPr>
          <a:xfrm flipV="1">
            <a:off x="5355212" y="2933076"/>
            <a:ext cx="1131852" cy="806538"/>
          </a:xfrm>
          <a:prstGeom prst="line">
            <a:avLst/>
          </a:prstGeom>
          <a:ln w="1397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타원 36"/>
          <p:cNvSpPr/>
          <p:nvPr/>
        </p:nvSpPr>
        <p:spPr>
          <a:xfrm>
            <a:off x="655609" y="3478856"/>
            <a:ext cx="974784" cy="292100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1587263" y="3488969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>
                <a:solidFill>
                  <a:srgbClr val="C00000"/>
                </a:solidFill>
              </a:rPr>
              <a:t>가스켓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100600" y="1104181"/>
            <a:ext cx="8942800" cy="18239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" name="직선 화살표 연결선 43"/>
          <p:cNvCxnSpPr>
            <a:endCxn id="27" idx="3"/>
          </p:cNvCxnSpPr>
          <p:nvPr/>
        </p:nvCxnSpPr>
        <p:spPr>
          <a:xfrm flipH="1">
            <a:off x="2561686" y="3750579"/>
            <a:ext cx="2614163" cy="1038791"/>
          </a:xfrm>
          <a:prstGeom prst="straightConnector1">
            <a:avLst/>
          </a:prstGeom>
          <a:ln w="1397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013866" y="6532314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림환기구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46" name="그림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276" y="4676926"/>
            <a:ext cx="3531124" cy="1868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" name="TextBox 46"/>
          <p:cNvSpPr txBox="1"/>
          <p:nvPr/>
        </p:nvSpPr>
        <p:spPr>
          <a:xfrm>
            <a:off x="6104503" y="6541597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자동환기구</a:t>
            </a:r>
            <a:r>
              <a:rPr lang="ko-KR" altLang="en-US" sz="1400" b="1" dirty="0" smtClean="0"/>
              <a:t> 원리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48" name="타원 47"/>
          <p:cNvSpPr/>
          <p:nvPr/>
        </p:nvSpPr>
        <p:spPr>
          <a:xfrm>
            <a:off x="6918760" y="5127551"/>
            <a:ext cx="600901" cy="217325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Box 48"/>
          <p:cNvSpPr txBox="1"/>
          <p:nvPr/>
        </p:nvSpPr>
        <p:spPr>
          <a:xfrm>
            <a:off x="7467905" y="5114646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>
                <a:solidFill>
                  <a:srgbClr val="C00000"/>
                </a:solidFill>
              </a:rPr>
              <a:t>가스켓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954718" y="4704851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부상지붕 </a:t>
            </a:r>
            <a:r>
              <a:rPr lang="ko-KR" altLang="en-US" sz="1050" b="1" dirty="0" err="1" smtClean="0"/>
              <a:t>상승시</a:t>
            </a:r>
            <a:r>
              <a:rPr lang="ko-KR" altLang="en-US" sz="1050" b="1" dirty="0" smtClean="0"/>
              <a:t>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6050419" y="6250846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평상시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7143041" y="4719422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부상지붕 </a:t>
            </a:r>
            <a:r>
              <a:rPr lang="ko-KR" altLang="en-US" sz="1050" b="1" dirty="0" err="1" smtClean="0"/>
              <a:t>하강시</a:t>
            </a:r>
            <a:r>
              <a:rPr lang="ko-KR" altLang="en-US" sz="1050" b="1" dirty="0" smtClean="0"/>
              <a:t>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cxnSp>
        <p:nvCxnSpPr>
          <p:cNvPr id="53" name="직선 화살표 연결선 52"/>
          <p:cNvCxnSpPr/>
          <p:nvPr/>
        </p:nvCxnSpPr>
        <p:spPr>
          <a:xfrm>
            <a:off x="4320411" y="3736008"/>
            <a:ext cx="1203474" cy="940918"/>
          </a:xfrm>
          <a:prstGeom prst="straightConnector1">
            <a:avLst/>
          </a:prstGeom>
          <a:ln w="1397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그림 5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003" y="3051477"/>
            <a:ext cx="657867" cy="1277411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6787368" y="4337326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자동환기구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36398957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4426"/>
            <a:ext cx="9144000" cy="4431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외부부상지붕형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저장시설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507850"/>
              </p:ext>
            </p:extLst>
          </p:nvPr>
        </p:nvGraphicFramePr>
        <p:xfrm>
          <a:off x="365319" y="1657142"/>
          <a:ext cx="8413361" cy="262391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48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 </a:t>
                      </a:r>
                      <a:r>
                        <a:rPr kumimoji="0" lang="ko-KR" altLang="en-US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저장시설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</a:pP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외부부상지붕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(External floating roof)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형 저장시설의 경우</a:t>
                      </a:r>
                    </a:p>
                    <a:p>
                      <a:pPr marL="342900" indent="-80963" fontAlgn="base">
                        <a:lnSpc>
                          <a:spcPct val="100000"/>
                        </a:lnSpc>
                        <a:buAutoNum type="arabicParenBoth"/>
                      </a:pP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외부부상지붕은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폰툰식</a:t>
                      </a: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(Pontoon type)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이거나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이중갑문식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 덮개</a:t>
                      </a: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(Double deck type 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     cover)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구조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이어야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(2)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저장용기 내벽과 부상지붕의 상단 가장자리에는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이중 밀폐장치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를 설치하여야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(3)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부상지붕은 초기 충전 시와 저장용기가 완전히 비어 재충전할 경우를 제외하고는 </a:t>
                      </a:r>
                      <a:endParaRPr lang="en-US" altLang="ko-KR" sz="1400" b="1" i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항상 액체표면에 떠 있어야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(4) </a:t>
                      </a:r>
                      <a:r>
                        <a:rPr lang="ko-KR" altLang="en-US" sz="1400" b="1" i="0" dirty="0" err="1" smtClean="0">
                          <a:solidFill>
                            <a:schemeClr val="bg1"/>
                          </a:solidFill>
                        </a:rPr>
                        <a:t>자동환기구와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i="0" dirty="0" err="1" smtClean="0">
                          <a:solidFill>
                            <a:schemeClr val="bg1"/>
                          </a:solidFill>
                        </a:rPr>
                        <a:t>림환기구를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제외하고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부상지붕에 설치되는 각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개구부의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 하부 끝은      </a:t>
                      </a:r>
                      <a:endParaRPr lang="en-US" altLang="ko-KR" sz="1400" b="1" i="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액체표면 아래에 잠길 수 있도록 설계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되어야 하며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각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개구부의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 상부에는 덮개를 </a:t>
                      </a:r>
                      <a:endParaRPr lang="en-US" altLang="ko-KR" sz="1400" b="1" i="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설치하여 작동 중인 경우를 제외하고는 항상 틈이 없이 밀폐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되도록 하여야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(5)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자동환기구</a:t>
                      </a:r>
                      <a:r>
                        <a:rPr lang="ko-KR" altLang="en-US" sz="1400" b="1" i="0" dirty="0" err="1" smtClean="0">
                          <a:solidFill>
                            <a:schemeClr val="bg1"/>
                          </a:solidFill>
                        </a:rPr>
                        <a:t>는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i="0" dirty="0" err="1" smtClean="0">
                          <a:solidFill>
                            <a:schemeClr val="bg1"/>
                          </a:solidFill>
                        </a:rPr>
                        <a:t>개스킷이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장착되어야 하며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부상지붕이 </a:t>
                      </a:r>
                      <a:r>
                        <a:rPr lang="ko-KR" altLang="en-US" sz="1400" b="1" i="0" spc="-100" baseline="0" dirty="0" smtClean="0">
                          <a:solidFill>
                            <a:schemeClr val="bg1"/>
                          </a:solidFill>
                        </a:rPr>
                        <a:t>액체표면에 떠있지 아니하거나 </a:t>
                      </a:r>
                      <a:endParaRPr lang="en-US" altLang="ko-KR" sz="1400" b="1" i="0" spc="-100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     </a:t>
                      </a:r>
                      <a:r>
                        <a:rPr lang="en-US" altLang="ko-KR" sz="1400" b="1" i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지붕지지대에 놓여 있을 때를 제외한 작동 중에는 항상 닫힌 상태이어야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ko-KR" altLang="en-US" sz="1400" b="1" spc="-4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649234"/>
              </p:ext>
            </p:extLst>
          </p:nvPr>
        </p:nvGraphicFramePr>
        <p:xfrm>
          <a:off x="365319" y="4438348"/>
          <a:ext cx="8413360" cy="45852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유체의 수위에 따라 상하로 이동하는 부상지붕이 설치된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유체의 수위에 따라 부상지붕이 상하로 이동하므로 휘발성이 높은 유체의 증발손실을 최소화 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7071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3464417" y="850006"/>
            <a:ext cx="2229402" cy="17966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730599" y="2865627"/>
            <a:ext cx="7682802" cy="3792367"/>
            <a:chOff x="730599" y="2904264"/>
            <a:chExt cx="7682802" cy="3792367"/>
          </a:xfrm>
        </p:grpSpPr>
        <p:grpSp>
          <p:nvGrpSpPr>
            <p:cNvPr id="6" name="그룹 5"/>
            <p:cNvGrpSpPr/>
            <p:nvPr/>
          </p:nvGrpSpPr>
          <p:grpSpPr>
            <a:xfrm>
              <a:off x="730599" y="2904264"/>
              <a:ext cx="7682802" cy="2376000"/>
              <a:chOff x="705198" y="1519707"/>
              <a:chExt cx="7682802" cy="2376000"/>
            </a:xfrm>
          </p:grpSpPr>
          <p:pic>
            <p:nvPicPr>
              <p:cNvPr id="2" name="그림 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2" b="8403"/>
              <a:stretch/>
            </p:blipFill>
            <p:spPr>
              <a:xfrm>
                <a:off x="705198" y="1519707"/>
                <a:ext cx="3387396" cy="237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5" name="그림 4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3" t="2629" r="2068" b="216"/>
              <a:stretch/>
            </p:blipFill>
            <p:spPr>
              <a:xfrm>
                <a:off x="4896000" y="1519707"/>
                <a:ext cx="3492000" cy="237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434" y="5306103"/>
              <a:ext cx="2903861" cy="1390528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4345" y="5306765"/>
              <a:ext cx="2886112" cy="1351225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248029" y="6562103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폰툰식</a:t>
            </a:r>
            <a:r>
              <a:rPr lang="ko-KR" altLang="en-US" sz="1400" b="1" dirty="0" smtClean="0"/>
              <a:t> 구조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grpSp>
        <p:nvGrpSpPr>
          <p:cNvPr id="14" name="그룹 13"/>
          <p:cNvGrpSpPr/>
          <p:nvPr/>
        </p:nvGrpSpPr>
        <p:grpSpPr>
          <a:xfrm>
            <a:off x="3372907" y="996945"/>
            <a:ext cx="2346670" cy="1649739"/>
            <a:chOff x="3447232" y="1254525"/>
            <a:chExt cx="2346670" cy="1649739"/>
          </a:xfrm>
        </p:grpSpPr>
        <p:pic>
          <p:nvPicPr>
            <p:cNvPr id="10" name="_x289026920" descr="EMB00001bbc337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6701" y="1254525"/>
              <a:ext cx="1980000" cy="12960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447232" y="2596487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이중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494066" y="6550223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이중갑문식</a:t>
            </a:r>
            <a:r>
              <a:rPr lang="ko-KR" altLang="en-US" sz="1400" b="1" dirty="0" smtClean="0"/>
              <a:t> 덮개구조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cxnSp>
        <p:nvCxnSpPr>
          <p:cNvPr id="16" name="직선 연결선 15"/>
          <p:cNvCxnSpPr/>
          <p:nvPr/>
        </p:nvCxnSpPr>
        <p:spPr>
          <a:xfrm flipV="1">
            <a:off x="3763791" y="2646684"/>
            <a:ext cx="354204" cy="671742"/>
          </a:xfrm>
          <a:prstGeom prst="line">
            <a:avLst/>
          </a:prstGeom>
          <a:ln w="1397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H="1" flipV="1">
            <a:off x="4998721" y="2646684"/>
            <a:ext cx="812366" cy="751836"/>
          </a:xfrm>
          <a:prstGeom prst="line">
            <a:avLst/>
          </a:prstGeom>
          <a:ln w="1397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4194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56" y="4781760"/>
            <a:ext cx="2327675" cy="193280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131" y="4846230"/>
            <a:ext cx="2067890" cy="17561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28" y="1119111"/>
            <a:ext cx="91339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그간 정부시책이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농도위주의 배출구 관리에 편중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됨에 </a:t>
            </a:r>
            <a:r>
              <a:rPr lang="ko-KR" altLang="en-US" sz="2000" spc="-1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따라 사각지대에 있던</a:t>
            </a:r>
            <a:endParaRPr lang="en-US" altLang="ko-KR" sz="2000" spc="-15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공정</a:t>
            </a:r>
            <a:r>
              <a:rPr lang="en-US" altLang="ko-K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,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설비 등 비산배출시설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에서의 </a:t>
            </a:r>
            <a:r>
              <a:rPr lang="ko-KR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유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해대기오염물질 저감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을 위해 도입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ㆍ화학물질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배출량 조사결과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dirty="0" smtClean="0">
                <a:latin typeface="+mj-ea"/>
                <a:ea typeface="+mj-ea"/>
              </a:rPr>
              <a:t>‘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11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년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),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유해대기오염물질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(HAPs)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배출량의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64%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굴뚝이 아닌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시설ㆍ공정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등에서 비산배출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※ HAPs : HAPs : Hazardous Air Pollutants, PRTR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에 따라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388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종 조사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원료투입부터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배출까지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공정 전 과정의 시설관리기준을 마련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현장에 적용</a:t>
            </a:r>
            <a:endParaRPr lang="en-US" altLang="ko-KR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함으로써 시설의 적정운영을 통한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 최소화</a:t>
            </a:r>
            <a:endParaRPr lang="ko-KR" alt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05167" y="400526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475707680" descr="EMB000010900de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537" y="4693356"/>
            <a:ext cx="38608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110"/>
            <a:ext cx="9144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고정형지붕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저장시설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843566"/>
              </p:ext>
            </p:extLst>
          </p:nvPr>
        </p:nvGraphicFramePr>
        <p:xfrm>
          <a:off x="365319" y="1657144"/>
          <a:ext cx="8413361" cy="539426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 </a:t>
                      </a:r>
                      <a:r>
                        <a:rPr kumimoji="0" lang="ko-KR" altLang="en-US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저장시설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라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고정형지붕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(Fixed roof)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저장시설의 경우 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1)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공정배출시설 나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)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의 시설관리기준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을 따른다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449040"/>
              </p:ext>
            </p:extLst>
          </p:nvPr>
        </p:nvGraphicFramePr>
        <p:xfrm>
          <a:off x="365319" y="2324884"/>
          <a:ext cx="8413360" cy="216540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고정형지붕내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유체를 저장하는 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설치비가 저렴하고 일반적으로 가장 많이 사용되는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 입출고시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Filling loss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 발생하고 </a:t>
                      </a:r>
                      <a:r>
                        <a:rPr kumimoji="1" lang="ko-KR" altLang="en-US" sz="1400" b="1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저장시에도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일교차 등에 의하여 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Breathing loss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 발생하여 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제품의 증발손실이 큼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1)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공정배출시설 나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의 시설관리기준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공정배출가스 처리시설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보일러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가열시설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소각시설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직접연소에 의한 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회수에 의한 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그 밖의 방지시설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로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연결하여 처리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보일러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가열시설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소각시설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내부 연소온도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800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℃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체류시간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0.5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초 이상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 운영기록부 작성</a:t>
                      </a:r>
                      <a:endParaRPr kumimoji="1" lang="en-US" altLang="ko-KR" sz="1400" b="1" u="none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직접연소에 의한 시설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회수에 의한 시설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그 밖의 방지시설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 저감효율 </a:t>
                      </a:r>
                      <a:r>
                        <a:rPr kumimoji="1" lang="en-US" altLang="ko-KR" sz="1400" b="1" u="none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or THC </a:t>
                      </a:r>
                      <a:r>
                        <a:rPr kumimoji="1" lang="ko-KR" altLang="en-US" sz="1400" b="1" u="none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배출기준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1" lang="en-US" altLang="ko-KR" sz="1400" b="1" u="none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준수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반기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 운영기록부 작성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4" y="4604427"/>
            <a:ext cx="2952750" cy="2238375"/>
          </a:xfrm>
          <a:prstGeom prst="rect">
            <a:avLst/>
          </a:prstGeom>
        </p:spPr>
      </p:pic>
      <p:sp>
        <p:nvSpPr>
          <p:cNvPr id="6" name="굽은 화살표 5"/>
          <p:cNvSpPr/>
          <p:nvPr/>
        </p:nvSpPr>
        <p:spPr>
          <a:xfrm>
            <a:off x="4425352" y="4532363"/>
            <a:ext cx="646981" cy="440930"/>
          </a:xfrm>
          <a:prstGeom prst="bentArrow">
            <a:avLst>
              <a:gd name="adj1" fmla="val 14919"/>
              <a:gd name="adj2" fmla="val 1744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3926" y="6555333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고정형지붕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30947" y="4473360"/>
            <a:ext cx="3321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C00000"/>
                </a:solidFill>
              </a:rPr>
              <a:t>공정배출가스 처리시설로 연결처리</a:t>
            </a:r>
            <a:endParaRPr lang="en-US" altLang="ko-K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966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242569"/>
              </p:ext>
            </p:extLst>
          </p:nvPr>
        </p:nvGraphicFramePr>
        <p:xfrm>
          <a:off x="365319" y="1132570"/>
          <a:ext cx="8413360" cy="1170791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1170791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저장시설의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공정배출가스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처리시설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연결관의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구조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일반적으로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대기밸브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(Breather Valve)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 부착된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통기관을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설치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방지시설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방향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토출측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벤트형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대기밸브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생산공정의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화재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폭팔시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화염의 역류를 방지하기 위한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무변통기관</a:t>
                      </a:r>
                      <a:r>
                        <a:rPr kumimoji="1" lang="en-US" altLang="ko-KR" sz="12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(Open Vent)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을 설치하는 경우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포집시설을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설치하여 연결하되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통기관을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완전히 감싸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배출가스가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외부로 새어 나가는 것을 방지하고</a:t>
                      </a:r>
                      <a:endParaRPr kumimoji="1" lang="en-US" altLang="ko-KR" sz="1400" b="1" u="none" kern="120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시설관리기준의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포집유속의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기준을 준수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해야 한다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.(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포위식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0.5m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/s,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외부식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측ㆍ하방형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0.5m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/s,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상방형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1.0m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/s)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1025" name="_x228230848" descr="EMB00002494306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81" y="2936478"/>
            <a:ext cx="7755038" cy="260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02447" y="5545444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무변통기관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연결방식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59689" y="5545444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대기밸브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연결방식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30097695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54965"/>
            <a:ext cx="9144000" cy="4821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폐수처리시설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102195"/>
              </p:ext>
            </p:extLst>
          </p:nvPr>
        </p:nvGraphicFramePr>
        <p:xfrm>
          <a:off x="365319" y="1657144"/>
          <a:ext cx="8413361" cy="155711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폐수처리시설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관리기준은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농도의 합이 </a:t>
                      </a:r>
                      <a:r>
                        <a:rPr kumimoji="0" lang="en-US" altLang="ko-K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5wt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%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이상 되는 유체를 포함하거나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접촉하게 되는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폐수관로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집수조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유수분리조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등의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폐수처리시설을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대상으로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폐수관로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드레인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라인을 포함한다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대기 중으로 확산 배출되지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않도록 폐쇄형 구조로 설치하여야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다만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폐수의 특성에 따른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안전상 문제가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발생할 수 있을 경우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에는 해당 환경청장의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동의하에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일정 구간의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폐수관로는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폐쇄형 </a:t>
                      </a:r>
                      <a:endParaRPr kumimoji="0" lang="en-US" altLang="ko-KR" sz="1400" b="1" i="0" u="none" strike="noStrike" cap="none" spc="-2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구조로 설치하지 않을 수 있다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433256"/>
              </p:ext>
            </p:extLst>
          </p:nvPr>
        </p:nvGraphicFramePr>
        <p:xfrm>
          <a:off x="365319" y="3364791"/>
          <a:ext cx="8413360" cy="67188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함량 기준 </a:t>
                      </a:r>
                      <a:r>
                        <a:rPr kumimoji="1" lang="en-US" altLang="ko-KR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5wt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%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이상인 폐수의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처리시설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대상 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폐쇄형구조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밀폐형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관로로서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폐수내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관리대상물질의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비산배출을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억제할 수 있는 구조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안전상 문제가 발생할 수 있을 경우 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폐수처리 과정 중 </a:t>
                      </a:r>
                      <a:r>
                        <a:rPr kumimoji="1" lang="ko-KR" altLang="en-US" sz="1400" b="1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스파크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등으로 인해 </a:t>
                      </a:r>
                      <a:r>
                        <a:rPr kumimoji="1" lang="ko-KR" altLang="en-US" sz="1400" b="1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폭팔사고가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우려되는 경우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89" y="4187214"/>
            <a:ext cx="3321728" cy="24714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3384" y="4187214"/>
            <a:ext cx="3321728" cy="24714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10273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110"/>
            <a:ext cx="9144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중간집수조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799480"/>
              </p:ext>
            </p:extLst>
          </p:nvPr>
        </p:nvGraphicFramePr>
        <p:xfrm>
          <a:off x="365319" y="1657144"/>
          <a:ext cx="8413361" cy="91703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폐수처리시설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중간집수조에는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덮개를 설치하거나 덮개 및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환기배관을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설치하여야 하며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중간집수조에서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폐수처리시설로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이어지는 하수구는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환기배관을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제외하고는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대기 중으로 개방되어서는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아니된다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486544"/>
              </p:ext>
            </p:extLst>
          </p:nvPr>
        </p:nvGraphicFramePr>
        <p:xfrm>
          <a:off x="365319" y="2701395"/>
          <a:ext cx="8413360" cy="67188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중간집수조란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kern="1200" spc="-100" baseline="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포함된 유체와 폐수를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집수하는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시설로 공정과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폐수처리장의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집수조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유량조정시설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중간에 유지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안전 및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공정관리를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목적으로 설치한 시설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grpSp>
        <p:nvGrpSpPr>
          <p:cNvPr id="20" name="그룹 19"/>
          <p:cNvGrpSpPr/>
          <p:nvPr/>
        </p:nvGrpSpPr>
        <p:grpSpPr>
          <a:xfrm>
            <a:off x="1873624" y="3496228"/>
            <a:ext cx="5396753" cy="878542"/>
            <a:chOff x="2357718" y="3496228"/>
            <a:chExt cx="5396753" cy="878542"/>
          </a:xfrm>
        </p:grpSpPr>
        <p:sp>
          <p:nvSpPr>
            <p:cNvPr id="5" name="모서리가 둥근 직사각형 4"/>
            <p:cNvSpPr/>
            <p:nvPr/>
          </p:nvSpPr>
          <p:spPr>
            <a:xfrm>
              <a:off x="3325906" y="3496228"/>
              <a:ext cx="1246094" cy="385483"/>
            </a:xfrm>
            <a:prstGeom prst="roundRect">
              <a:avLst/>
            </a:prstGeom>
            <a:noFill/>
            <a:ln w="254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 smtClean="0">
                  <a:solidFill>
                    <a:srgbClr val="FFC000"/>
                  </a:solidFill>
                </a:rPr>
                <a:t>중간집수조</a:t>
              </a:r>
              <a:endParaRPr lang="ko-KR" altLang="en-US" sz="1400" b="1" dirty="0">
                <a:solidFill>
                  <a:srgbClr val="FFC000"/>
                </a:solidFill>
              </a:endParaRPr>
            </a:p>
          </p:txBody>
        </p:sp>
        <p:sp>
          <p:nvSpPr>
            <p:cNvPr id="6" name="모서리가 둥근 직사각형 5"/>
            <p:cNvSpPr/>
            <p:nvPr/>
          </p:nvSpPr>
          <p:spPr>
            <a:xfrm>
              <a:off x="3325906" y="3989287"/>
              <a:ext cx="1246094" cy="385483"/>
            </a:xfrm>
            <a:prstGeom prst="roundRect">
              <a:avLst/>
            </a:prstGeom>
            <a:noFill/>
            <a:ln w="254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 smtClean="0">
                  <a:solidFill>
                    <a:srgbClr val="FFC000"/>
                  </a:solidFill>
                </a:rPr>
                <a:t>중간집수조</a:t>
              </a:r>
              <a:endParaRPr lang="ko-KR" altLang="en-US" b="1" dirty="0">
                <a:solidFill>
                  <a:srgbClr val="FFC000"/>
                </a:solidFill>
              </a:endParaRPr>
            </a:p>
          </p:txBody>
        </p:sp>
        <p:sp>
          <p:nvSpPr>
            <p:cNvPr id="7" name="모서리가 둥근 직사각형 6"/>
            <p:cNvSpPr/>
            <p:nvPr/>
          </p:nvSpPr>
          <p:spPr>
            <a:xfrm>
              <a:off x="5540189" y="3742759"/>
              <a:ext cx="1246094" cy="385483"/>
            </a:xfrm>
            <a:prstGeom prst="roundRect">
              <a:avLst/>
            </a:prstGeom>
            <a:noFill/>
            <a:ln w="254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 smtClean="0">
                  <a:solidFill>
                    <a:srgbClr val="FFC000"/>
                  </a:solidFill>
                </a:rPr>
                <a:t>집수조</a:t>
              </a:r>
              <a:endParaRPr lang="ko-KR" altLang="en-US" sz="14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9" name="직선 화살표 연결선 8"/>
            <p:cNvCxnSpPr>
              <a:endCxn id="5" idx="1"/>
            </p:cNvCxnSpPr>
            <p:nvPr/>
          </p:nvCxnSpPr>
          <p:spPr>
            <a:xfrm>
              <a:off x="2357718" y="3688969"/>
              <a:ext cx="968188" cy="1"/>
            </a:xfrm>
            <a:prstGeom prst="straightConnector1">
              <a:avLst/>
            </a:prstGeom>
            <a:ln w="254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/>
            <p:cNvCxnSpPr/>
            <p:nvPr/>
          </p:nvCxnSpPr>
          <p:spPr>
            <a:xfrm>
              <a:off x="2357718" y="4182028"/>
              <a:ext cx="968188" cy="1"/>
            </a:xfrm>
            <a:prstGeom prst="straightConnector1">
              <a:avLst/>
            </a:prstGeom>
            <a:ln w="254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>
              <a:stCxn id="5" idx="3"/>
            </p:cNvCxnSpPr>
            <p:nvPr/>
          </p:nvCxnSpPr>
          <p:spPr>
            <a:xfrm flipV="1">
              <a:off x="4572000" y="3688969"/>
              <a:ext cx="528918" cy="1"/>
            </a:xfrm>
            <a:prstGeom prst="line">
              <a:avLst/>
            </a:prstGeom>
            <a:ln w="254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flipV="1">
              <a:off x="4572000" y="4182028"/>
              <a:ext cx="528918" cy="1"/>
            </a:xfrm>
            <a:prstGeom prst="line">
              <a:avLst/>
            </a:prstGeom>
            <a:ln w="254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5100918" y="3688969"/>
              <a:ext cx="0" cy="493059"/>
            </a:xfrm>
            <a:prstGeom prst="line">
              <a:avLst/>
            </a:prstGeom>
            <a:ln w="254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화살표 연결선 15"/>
            <p:cNvCxnSpPr/>
            <p:nvPr/>
          </p:nvCxnSpPr>
          <p:spPr>
            <a:xfrm>
              <a:off x="5100921" y="3935498"/>
              <a:ext cx="439270" cy="0"/>
            </a:xfrm>
            <a:prstGeom prst="straightConnector1">
              <a:avLst/>
            </a:prstGeom>
            <a:ln w="254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화살표 연결선 18"/>
            <p:cNvCxnSpPr/>
            <p:nvPr/>
          </p:nvCxnSpPr>
          <p:spPr>
            <a:xfrm>
              <a:off x="6786283" y="3935497"/>
              <a:ext cx="968188" cy="1"/>
            </a:xfrm>
            <a:prstGeom prst="straightConnector1">
              <a:avLst/>
            </a:prstGeom>
            <a:ln w="254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2512359" y="4352790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폐수처리시설</a:t>
            </a:r>
            <a:r>
              <a:rPr lang="ko-KR" altLang="en-US" sz="1400" b="1" dirty="0" smtClean="0"/>
              <a:t> 중 </a:t>
            </a:r>
            <a:r>
              <a:rPr lang="ko-KR" altLang="en-US" sz="1400" b="1" dirty="0" err="1" smtClean="0"/>
              <a:t>중간집수조</a:t>
            </a:r>
            <a:r>
              <a:rPr lang="ko-KR" altLang="en-US" sz="1400" b="1" dirty="0" smtClean="0"/>
              <a:t> 구조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0918" y="4699418"/>
            <a:ext cx="2731811" cy="1875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타원 22"/>
          <p:cNvSpPr/>
          <p:nvPr/>
        </p:nvSpPr>
        <p:spPr bwMode="auto">
          <a:xfrm>
            <a:off x="4410181" y="5073376"/>
            <a:ext cx="1389982" cy="731918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kumimoji="0" lang="ko-KR" altLang="en-US" sz="900">
              <a:latin typeface="굴림" charset="-127"/>
              <a:ea typeface="굴림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57182" y="6550223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중간집수조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덮개설치</a:t>
            </a:r>
            <a:r>
              <a:rPr lang="ko-KR" altLang="en-US" sz="1400" b="1" dirty="0" smtClean="0"/>
              <a:t> 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41658092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110"/>
            <a:ext cx="9144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중간집수조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749169"/>
              </p:ext>
            </p:extLst>
          </p:nvPr>
        </p:nvGraphicFramePr>
        <p:xfrm>
          <a:off x="365319" y="1657144"/>
          <a:ext cx="8413361" cy="113039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폐수처리시설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라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집수조의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개방면으로부터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500ppm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이상의 농도로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비산배출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하는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집수조는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부유지붕이나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상부덮개를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설치ㆍ운영하여야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이경우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비산배출되는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농도확인은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대기오염공정시험기준에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따른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휘발성유기화합물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누출확인방법을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따른다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507090"/>
              </p:ext>
            </p:extLst>
          </p:nvPr>
        </p:nvGraphicFramePr>
        <p:xfrm>
          <a:off x="365319" y="2934479"/>
          <a:ext cx="8413360" cy="109860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집수조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개방면의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비산배출농도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측정방법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측정대상물질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탄화수소류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(THC</a:t>
                      </a:r>
                      <a:r>
                        <a:rPr kumimoji="1" lang="ko-KR" altLang="en-US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로서 측정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측정방법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대기오염공정시험기준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ES01603.1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휘발성유기화합물질</a:t>
                      </a:r>
                      <a:r>
                        <a:rPr kumimoji="1" lang="ko-KR" altLang="en-US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2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누출확인방법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측정방식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촉매산화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불꽃이온화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적외선흡수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광이온화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검출방식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세부방법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집수조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개방면으로부터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1~2m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떨어진 지점에서 측정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6" name="_x77691368" descr="EMB00000298374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24" y="5440355"/>
            <a:ext cx="78105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19" y="4165495"/>
            <a:ext cx="1274860" cy="127486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179" y="4165495"/>
            <a:ext cx="914402" cy="114605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958" y="5311544"/>
            <a:ext cx="624844" cy="121552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490818" y="6550223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누출측정기</a:t>
            </a:r>
            <a:r>
              <a:rPr lang="ko-KR" altLang="en-US" sz="1400" b="1" dirty="0" smtClean="0"/>
              <a:t> 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92" y="4194235"/>
            <a:ext cx="3074724" cy="2371308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701" y="4179174"/>
            <a:ext cx="3197037" cy="23953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91013" y="6549294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집수조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상부덮개</a:t>
            </a:r>
            <a:r>
              <a:rPr lang="ko-KR" altLang="en-US" sz="1400" b="1" dirty="0" smtClean="0"/>
              <a:t> 설치 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07578" y="6566384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집수조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밀폐구조</a:t>
            </a:r>
            <a:r>
              <a:rPr lang="ko-KR" altLang="en-US" sz="1400" b="1" dirty="0" smtClean="0"/>
              <a:t> 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37826628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870" y="4286640"/>
            <a:ext cx="1042954" cy="10981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1154965"/>
            <a:ext cx="9144000" cy="4821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비산누출시설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31" y="2841813"/>
            <a:ext cx="1293206" cy="101301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11" y="2753959"/>
            <a:ext cx="1219200" cy="118872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1" y="2753959"/>
            <a:ext cx="990460" cy="120665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665" y="2753959"/>
            <a:ext cx="941494" cy="121049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19" y="2612165"/>
            <a:ext cx="1380566" cy="1543016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244" y="2770093"/>
            <a:ext cx="1954306" cy="1431084"/>
          </a:xfrm>
          <a:prstGeom prst="rect">
            <a:avLst/>
          </a:prstGeom>
        </p:spPr>
      </p:pic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111960"/>
              </p:ext>
            </p:extLst>
          </p:nvPr>
        </p:nvGraphicFramePr>
        <p:xfrm>
          <a:off x="365319" y="1657144"/>
          <a:ext cx="8413361" cy="91703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비산누출시설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관리기준은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농도의 합이 </a:t>
                      </a:r>
                      <a:r>
                        <a:rPr kumimoji="0" lang="en-US" altLang="ko-K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5wt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%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이상 되는 유체를 포함하거나 접촉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하게 되는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밸브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펌프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압축기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개방식라인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압력완화장치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커넥터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플랜지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공정배수구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등의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비산누출시설을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대상으로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pic>
        <p:nvPicPr>
          <p:cNvPr id="12" name="그림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16207"/>
            <a:ext cx="1775012" cy="118334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1231" y="4037219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밸브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550929" y="4024291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펌프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-1176688" y="5299450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압축기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717" y="4351521"/>
            <a:ext cx="1250436" cy="938964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153" y="4357189"/>
            <a:ext cx="1178959" cy="9332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74237" y="5283960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개방식라인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692" y="4286640"/>
            <a:ext cx="1112909" cy="1112909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720" y="4307567"/>
            <a:ext cx="1071053" cy="1071053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89" y="4217513"/>
            <a:ext cx="864935" cy="129127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597740" y="5294371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압력완화장치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19" y="5578537"/>
            <a:ext cx="1083610" cy="1083610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85" y="5530739"/>
            <a:ext cx="1026901" cy="1026901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700" y="5723316"/>
            <a:ext cx="951931" cy="739333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920" y="5684366"/>
            <a:ext cx="1201707" cy="90128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18045" y="6431757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커넥터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164" y="5602148"/>
            <a:ext cx="1333500" cy="88392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789691" y="6456105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플랜지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905" y="5593382"/>
            <a:ext cx="1242722" cy="89454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682432" y="6462741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공정배수구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23298269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110"/>
            <a:ext cx="9144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개방식라인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795435"/>
              </p:ext>
            </p:extLst>
          </p:nvPr>
        </p:nvGraphicFramePr>
        <p:xfrm>
          <a:off x="365319" y="1657144"/>
          <a:ext cx="8413361" cy="91703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비산누출시설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개방식라인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개방식라인에는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뚜껑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브라이드플랜지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마개 또는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이중밸브를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설치하여야 하며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   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보수작업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외에는 항상 봉인되어 있어야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885815"/>
              </p:ext>
            </p:extLst>
          </p:nvPr>
        </p:nvGraphicFramePr>
        <p:xfrm>
          <a:off x="365319" y="2719324"/>
          <a:ext cx="8413360" cy="67188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개방식라인은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정기적인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보수작업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위급상황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발생에 따른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보수작업시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공정의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안전문제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개선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오염물질</a:t>
                      </a:r>
                      <a:endParaRPr kumimoji="1" lang="en-US" altLang="ko-KR" sz="1400" b="1" u="none" kern="1200" baseline="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배출개선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등 사전에 위험성을 차단하거나 개선하기 위해 일시적으로 개방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되는 시설 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따라서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보수작업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외에는 항상 봉인되어 있어야 함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grpSp>
        <p:nvGrpSpPr>
          <p:cNvPr id="9" name="그룹 8"/>
          <p:cNvGrpSpPr/>
          <p:nvPr/>
        </p:nvGrpSpPr>
        <p:grpSpPr>
          <a:xfrm>
            <a:off x="693247" y="4080086"/>
            <a:ext cx="7757507" cy="1826535"/>
            <a:chOff x="692483" y="3703568"/>
            <a:chExt cx="7757507" cy="1826535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8942" y="3729317"/>
              <a:ext cx="2401048" cy="1800786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483" y="3729317"/>
              <a:ext cx="2398140" cy="1800786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9865" y="3703568"/>
              <a:ext cx="1826535" cy="1826535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-167324" y="5936949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뚜껑 설치 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512358" y="5936949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블라인드플랜지</a:t>
            </a:r>
            <a:r>
              <a:rPr lang="ko-KR" altLang="en-US" sz="1400" b="1" dirty="0" smtClean="0"/>
              <a:t> 설치 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90589" y="5936948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마개 설치 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24416515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4426"/>
            <a:ext cx="9144000" cy="4431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압축기 및 펌프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360026"/>
              </p:ext>
            </p:extLst>
          </p:nvPr>
        </p:nvGraphicFramePr>
        <p:xfrm>
          <a:off x="365319" y="1657144"/>
          <a:ext cx="8413361" cy="347735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비산누출시설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압축기 및 펌프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(1)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펌프의 유체가 대기 중으로 누출되는 것을 방지하도록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완충유체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또는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완충가스를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포함하는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이중기계봉인시설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(dual mechanical seal)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또는 이와 동등한 성능을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갖는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밀폐형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시설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en-US" altLang="ko-K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sealess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type)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을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설치하여야 하며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다음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부터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까지의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기준 중 한가지 이상을 만족하여야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완충유체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및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완충가스는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펌프의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스터핑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박스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(stuffing box)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압력보다 항상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높은 압력에서 운전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되어야 하며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이를 확인할 수 있도록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압력계 등의 센서를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장착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완충유체저장시설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(barrier fluid system degassing reservoir)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을 장착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할 경우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누출된 가스는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가스연료시설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또는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플레어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등의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저감시설로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연결하여 처리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하며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1)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공정배출시설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따른다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완충유체를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공정흐름으로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이송시키는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폐쇄회로시스템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(closed-loop system)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장착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(2)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비제조구역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(Off-site)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내의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저장시설과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연결된 펌프의 경우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(1)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 기준을 적용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하지 않아도 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367588"/>
              </p:ext>
            </p:extLst>
          </p:nvPr>
        </p:nvGraphicFramePr>
        <p:xfrm>
          <a:off x="365319" y="5283233"/>
          <a:ext cx="8413360" cy="152532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이중기계봉인시설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API</a:t>
                      </a:r>
                      <a:r>
                        <a:rPr kumimoji="1" lang="ko-KR" altLang="en-US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에서 규정하는 </a:t>
                      </a: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Dual Seal</a:t>
                      </a:r>
                      <a:r>
                        <a:rPr kumimoji="1" lang="en-US" altLang="ko-KR" sz="12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(plans </a:t>
                      </a:r>
                      <a:r>
                        <a:rPr kumimoji="1" lang="en-US" altLang="ko-KR" sz="1200" b="1" u="none" kern="1200" spc="-3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52,53A,53B,53C,54,55</a:t>
                      </a:r>
                      <a:r>
                        <a:rPr kumimoji="1" lang="en-US" altLang="ko-KR" sz="12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및 </a:t>
                      </a: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Gas Seal</a:t>
                      </a:r>
                      <a:r>
                        <a:rPr kumimoji="1" lang="en-US" altLang="ko-KR" sz="12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(plans 72,74,75,76)</a:t>
                      </a: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기준에</a:t>
                      </a: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적합한 시설</a:t>
                      </a:r>
                      <a:endParaRPr kumimoji="1" lang="en-US" altLang="ko-KR" sz="1400" b="1" u="none" kern="1200" spc="-3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spc="-3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비가압유체</a:t>
                      </a:r>
                      <a:r>
                        <a:rPr kumimoji="1" lang="ko-KR" altLang="en-US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spc="-3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이중기계봉인시설</a:t>
                      </a:r>
                      <a:r>
                        <a:rPr kumimoji="1" lang="ko-KR" altLang="en-US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en-US" altLang="ko-KR" sz="12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API plans 52,55</a:t>
                      </a:r>
                      <a:endParaRPr kumimoji="1" lang="en-US" altLang="ko-KR" sz="1400" b="1" u="none" kern="1200" spc="-3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spc="-3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가압유체</a:t>
                      </a:r>
                      <a:r>
                        <a:rPr kumimoji="1" lang="ko-KR" altLang="en-US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spc="-3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이중기계봉인시설</a:t>
                      </a:r>
                      <a:r>
                        <a:rPr kumimoji="1" lang="ko-KR" altLang="en-US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en-US" altLang="ko-KR" sz="1200" b="1" u="none" kern="1200" spc="-3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API plans 72,75,76</a:t>
                      </a:r>
                      <a:endParaRPr kumimoji="1" lang="en-US" altLang="ko-KR" sz="1400" b="1" u="none" kern="1200" spc="-3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밀폐형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펌프실과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회전축 사이의 누출을 근본적으로 차단하는 시설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마그네틱</a:t>
                      </a:r>
                      <a:r>
                        <a:rPr kumimoji="1" lang="ko-KR" altLang="en-US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방식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캔드</a:t>
                      </a:r>
                      <a:r>
                        <a:rPr kumimoji="1" lang="ko-KR" altLang="en-US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방식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격막</a:t>
                      </a:r>
                      <a:r>
                        <a:rPr kumimoji="1" lang="ko-KR" altLang="en-US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방식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비제조구역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spc="-5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사업장 </a:t>
                      </a:r>
                      <a:r>
                        <a:rPr kumimoji="1" lang="ko-KR" altLang="en-US" sz="1400" b="1" u="none" kern="1200" spc="-5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생산공정과</a:t>
                      </a:r>
                      <a:r>
                        <a:rPr kumimoji="1" lang="ko-KR" altLang="en-US" sz="1400" b="1" u="none" kern="1200" spc="-5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원격지에 위치하여 </a:t>
                      </a:r>
                      <a:r>
                        <a:rPr kumimoji="1" lang="ko-KR" altLang="en-US" sz="1400" b="1" u="none" kern="1200" spc="-5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제품생산</a:t>
                      </a:r>
                      <a:r>
                        <a:rPr kumimoji="1" lang="en-US" altLang="ko-KR" sz="1200" b="1" u="none" kern="1200" spc="-5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u="none" kern="1200" spc="-5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혼합</a:t>
                      </a:r>
                      <a:r>
                        <a:rPr kumimoji="1" lang="en-US" altLang="ko-KR" sz="1200" b="1" u="none" kern="1200" spc="-5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u="none" kern="1200" spc="-5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반응 등</a:t>
                      </a:r>
                      <a:r>
                        <a:rPr kumimoji="1" lang="en-US" altLang="ko-KR" sz="1200" b="1" u="none" kern="1200" spc="-5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kumimoji="1" lang="ko-KR" altLang="en-US" sz="1400" b="1" u="none" kern="1200" spc="-5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 이루어지지 않는 구역을 말함</a:t>
                      </a:r>
                      <a:endParaRPr kumimoji="1" lang="en-US" altLang="ko-KR" sz="1400" b="1" u="none" kern="1200" spc="-5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6163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565677"/>
              </p:ext>
            </p:extLst>
          </p:nvPr>
        </p:nvGraphicFramePr>
        <p:xfrm>
          <a:off x="365319" y="1208904"/>
          <a:ext cx="8413361" cy="411743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비산누출시설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압축기 및 펌프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(3)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압축기의 유체가 대기 중으로 누출되는 것을 방지하도록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완충유체를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포함하는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봉인시설을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설치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하며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이를 확인할 수 있도록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압력계 등의 센서를 장착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완충유체는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압축기의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스터핑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박스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(stuffing box)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압력보다 항상 높은 압력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에서 운전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되어야 하며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이를 확인할 수 있도록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압력계 등의 센서를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장착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완충유체저장시설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(barrier fluid system degassing reservoir)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을 장착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할 경우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누출된 가스는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가스연료시설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또는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플레어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등의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저감시설로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연결하여 처리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하며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1)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공정배출시설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따른다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완충유체를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공정흐름으로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이송시키는 </a:t>
                      </a:r>
                      <a:r>
                        <a:rPr kumimoji="0" lang="ko-KR" altLang="en-US" sz="1400" b="1" i="0" u="none" strike="noStrike" cap="none" spc="-20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폐쇄회로시스템</a:t>
                      </a:r>
                      <a:r>
                        <a:rPr kumimoji="0" lang="en-US" altLang="ko-KR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(closed-loop system)</a:t>
                      </a:r>
                      <a:r>
                        <a:rPr kumimoji="0" lang="ko-KR" altLang="en-US" sz="1400" b="1" i="0" u="none" strike="noStrike" cap="none" spc="-20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장착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(4)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완충유체를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포함하는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봉인시설과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동등한 성능을 갖는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왕복압축기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및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원심압축기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(dry gas type)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를 설치한 경우에는 압축기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내부가스가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대기로 누출되지 아니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하도록 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(5)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시행일 이전에 설치되어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 기준에서 정한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봉인시설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등이     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갖추어지지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않은 압축기 및 펌프의 경우 측정을 통하여 자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누출기준을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초과하는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누출이 확인될 때에는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시설관리기준에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적합하도록 개선하여야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729578"/>
              </p:ext>
            </p:extLst>
          </p:nvPr>
        </p:nvGraphicFramePr>
        <p:xfrm>
          <a:off x="365319" y="5462524"/>
          <a:ext cx="8413360" cy="131196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시행일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2016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4)-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자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누출기준농도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총탄화수소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(THC)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기준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’17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12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일까지 </a:t>
                      </a:r>
                      <a:r>
                        <a:rPr kumimoji="1" lang="en-US" altLang="ko-KR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2,000ppm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’18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일부터 </a:t>
                      </a:r>
                      <a:r>
                        <a:rPr kumimoji="1" lang="en-US" altLang="ko-KR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1,000ppm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52402" indent="-152402" algn="just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Blip>
                          <a:blip r:embed="rId2"/>
                        </a:buBlip>
                        <a:defRPr/>
                      </a:pPr>
                      <a:r>
                        <a:rPr lang="ko-KR" altLang="en-US" sz="1400" b="1" u="none" dirty="0" err="1" smtClean="0">
                          <a:latin typeface="+mj-ea"/>
                          <a:ea typeface="+mj-ea"/>
                        </a:rPr>
                        <a:t>시설관리기준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 시행일 이전에 설치 </a:t>
                      </a:r>
                      <a:r>
                        <a:rPr lang="ko-KR" altLang="en-US" sz="1400" b="1" u="none" dirty="0" err="1" smtClean="0">
                          <a:latin typeface="+mj-ea"/>
                          <a:ea typeface="+mj-ea"/>
                        </a:rPr>
                        <a:t>운영중인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 펌프</a:t>
                      </a:r>
                      <a:r>
                        <a:rPr lang="en-US" altLang="ko-KR" sz="1400" b="1" u="none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압축기 등이 노후</a:t>
                      </a:r>
                      <a:r>
                        <a:rPr lang="en-US" altLang="ko-KR" sz="1400" b="1" u="none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고장 등 사유로 교체할 때에는 </a:t>
                      </a:r>
                      <a:endParaRPr lang="en-US" altLang="ko-KR" sz="1400" b="1" u="none" dirty="0" smtClean="0">
                        <a:latin typeface="+mj-ea"/>
                        <a:ea typeface="+mj-ea"/>
                      </a:endParaRPr>
                    </a:p>
                    <a:p>
                      <a:pPr marL="0" indent="0" algn="just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1400" b="1" u="none" dirty="0" smtClean="0">
                          <a:latin typeface="+mj-ea"/>
                          <a:ea typeface="+mj-ea"/>
                        </a:rPr>
                        <a:t>  </a:t>
                      </a:r>
                      <a:r>
                        <a:rPr lang="ko-KR" altLang="en-US" sz="1400" b="1" u="none" dirty="0" err="1" smtClean="0">
                          <a:latin typeface="+mj-ea"/>
                          <a:ea typeface="+mj-ea"/>
                        </a:rPr>
                        <a:t>시설관리기준에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 적합하게 설치해야 한다</a:t>
                      </a:r>
                      <a:r>
                        <a:rPr lang="en-US" altLang="ko-KR" sz="1400" b="1" u="none" dirty="0" smtClean="0"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또한</a:t>
                      </a:r>
                      <a:r>
                        <a:rPr lang="en-US" altLang="ko-KR" sz="1400" b="1" u="none" dirty="0" smtClean="0"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u="none" dirty="0" err="1" smtClean="0">
                          <a:latin typeface="+mj-ea"/>
                          <a:ea typeface="+mj-ea"/>
                        </a:rPr>
                        <a:t>공장이전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 또는 인수 등의 사유로 </a:t>
                      </a:r>
                      <a:r>
                        <a:rPr lang="ko-KR" altLang="en-US" sz="1400" b="1" u="none" dirty="0" err="1" smtClean="0">
                          <a:latin typeface="+mj-ea"/>
                          <a:ea typeface="+mj-ea"/>
                        </a:rPr>
                        <a:t>타지역으로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 이동하는 </a:t>
                      </a:r>
                      <a:endParaRPr lang="en-US" altLang="ko-KR" sz="1400" b="1" u="none" dirty="0" smtClean="0">
                        <a:latin typeface="+mj-ea"/>
                        <a:ea typeface="+mj-ea"/>
                      </a:endParaRPr>
                    </a:p>
                    <a:p>
                      <a:pPr marL="0" indent="0" algn="just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1400" b="1" u="none" dirty="0" smtClean="0">
                          <a:latin typeface="+mj-ea"/>
                          <a:ea typeface="+mj-ea"/>
                        </a:rPr>
                        <a:t>  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경우에도 </a:t>
                      </a:r>
                      <a:r>
                        <a:rPr lang="ko-KR" altLang="en-US" sz="1400" b="1" u="none" dirty="0" err="1" smtClean="0">
                          <a:latin typeface="+mj-ea"/>
                          <a:ea typeface="+mj-ea"/>
                        </a:rPr>
                        <a:t>시설관리기준에</a:t>
                      </a:r>
                      <a:r>
                        <a:rPr lang="ko-KR" altLang="en-US" sz="1400" b="1" u="none" dirty="0" smtClean="0">
                          <a:latin typeface="+mj-ea"/>
                          <a:ea typeface="+mj-ea"/>
                        </a:rPr>
                        <a:t> 적합하게 설치해야 한다</a:t>
                      </a:r>
                      <a:r>
                        <a:rPr lang="en-US" altLang="ko-KR" sz="1400" b="1" u="none" dirty="0" smtClean="0">
                          <a:latin typeface="+mj-ea"/>
                          <a:ea typeface="+mj-ea"/>
                        </a:rPr>
                        <a:t>.</a:t>
                      </a:r>
                      <a:endParaRPr lang="ko-KR" altLang="en-US" sz="1400" b="1" u="none" spc="-100" dirty="0">
                        <a:latin typeface="+mj-ea"/>
                        <a:ea typeface="+mj-ea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7045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_x432404624" descr="EMB00001e4c34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38" y="1186768"/>
            <a:ext cx="3654378" cy="281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_x432404704" descr="EMB00001e4c340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" t="7143" r="-375" b="-6563"/>
          <a:stretch/>
        </p:blipFill>
        <p:spPr bwMode="auto">
          <a:xfrm>
            <a:off x="4616825" y="981812"/>
            <a:ext cx="4184276" cy="30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83" y="4593325"/>
            <a:ext cx="7749831" cy="18861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2358" y="6501726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밀폐형</a:t>
            </a:r>
            <a:r>
              <a:rPr lang="ko-KR" altLang="en-US" sz="1400" b="1" dirty="0" smtClean="0"/>
              <a:t> 펌프 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4386" y="3884800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단일기계봉인시설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141355" y="3884800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이중기계봉인시설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3396696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551837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Part 2. 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도입 경과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595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35" y="224019"/>
            <a:ext cx="7574331" cy="63022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2358" y="6501726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API plan</a:t>
            </a:r>
            <a:r>
              <a:rPr lang="ko-KR" altLang="en-US" sz="1400" b="1" dirty="0" smtClean="0"/>
              <a:t>별 </a:t>
            </a:r>
            <a:r>
              <a:rPr lang="ko-KR" altLang="en-US" sz="1400" b="1" dirty="0" err="1" smtClean="0"/>
              <a:t>펌프구조</a:t>
            </a:r>
            <a:r>
              <a:rPr lang="ko-KR" altLang="en-US" sz="1400" b="1" dirty="0" smtClean="0"/>
              <a:t> 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15532288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" y="3930737"/>
            <a:ext cx="5163672" cy="263618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88" y="1250612"/>
            <a:ext cx="5163672" cy="2209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04783" y="3459834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스터빙박스</a:t>
            </a:r>
            <a:r>
              <a:rPr lang="ko-KR" altLang="en-US" sz="1400" b="1" dirty="0" smtClean="0"/>
              <a:t> 구조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93912" y="6566925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완충유체저장시설</a:t>
            </a:r>
            <a:r>
              <a:rPr lang="ko-KR" altLang="en-US" sz="1400" b="1" dirty="0" smtClean="0"/>
              <a:t> 구조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77" y="3936853"/>
            <a:ext cx="3741441" cy="26300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32956" y="6576162"/>
            <a:ext cx="4119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폐쇄회로시스템</a:t>
            </a:r>
            <a:r>
              <a:rPr lang="ko-KR" altLang="en-US" sz="1400" b="1" dirty="0" smtClean="0"/>
              <a:t> 예시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22848062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4426"/>
            <a:ext cx="9144000" cy="4431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압력완화장치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201902"/>
              </p:ext>
            </p:extLst>
          </p:nvPr>
        </p:nvGraphicFramePr>
        <p:xfrm>
          <a:off x="365319" y="1657144"/>
          <a:ext cx="8413361" cy="198383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비산누출시설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라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압력완화장치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   (1) </a:t>
                      </a:r>
                      <a:r>
                        <a:rPr lang="ko-KR" altLang="en-US" sz="1400" b="1" spc="-5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설정 압력 이상인 경우의 방출을 제외한 </a:t>
                      </a:r>
                      <a:r>
                        <a:rPr lang="ko-KR" altLang="en-US" sz="1400" b="1" spc="-50" baseline="0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가스ㆍ증기를</a:t>
                      </a:r>
                      <a:r>
                        <a:rPr lang="ko-KR" altLang="en-US" sz="1400" b="1" spc="-5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다루는 모든 </a:t>
                      </a:r>
                      <a:r>
                        <a:rPr lang="ko-KR" altLang="en-US" sz="1400" b="1" spc="-50" baseline="0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압력완화장치는</a:t>
                      </a:r>
                      <a:r>
                        <a:rPr lang="ko-KR" altLang="en-US" sz="1400" b="1" spc="-5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</a:t>
                      </a:r>
                      <a:endParaRPr lang="en-US" altLang="ko-KR" sz="1400" b="1" spc="-50" baseline="0" dirty="0" smtClean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      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누출기준농도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 이하에서 운전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되어야 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  (2)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설정 압력 이상인 경우의 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방출 후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최대 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5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일 이내에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누출기준농도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이하로 운전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      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되어야 하며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운영기록부에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 기록한다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1400" b="1" u="none" baseline="0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   </a:t>
                      </a:r>
                      <a:r>
                        <a:rPr lang="en-US" altLang="ko-KR" sz="1400" b="1" u="none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(3) 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공정이나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가스연료시설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 또는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저감시설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 등의 폐쇄형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배출시설로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 연결된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압력완화장치는</a:t>
                      </a:r>
                      <a:r>
                        <a:rPr lang="ko-KR" altLang="en-US" sz="1400" b="1" spc="-100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 </a:t>
                      </a:r>
                      <a:endParaRPr lang="en-US" altLang="ko-KR" sz="1400" b="1" spc="-100" dirty="0" smtClean="0">
                        <a:solidFill>
                          <a:srgbClr val="FFFF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1400" b="1" spc="-100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          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(1)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과 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(2)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j-ea"/>
                          <a:ea typeface="+mj-ea"/>
                        </a:rPr>
                        <a:t>의 기준을 적용하지 아니한다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이 때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플레어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등의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저감시설로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연결된        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      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경우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1)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공정배출시설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나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의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시설관리기준을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따른다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.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03546"/>
              </p:ext>
            </p:extLst>
          </p:nvPr>
        </p:nvGraphicFramePr>
        <p:xfrm>
          <a:off x="365319" y="3804053"/>
          <a:ext cx="8413360" cy="216540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누출기준농도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총탄화수소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(THC)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기준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’17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12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일까지 </a:t>
                      </a:r>
                      <a:r>
                        <a:rPr kumimoji="1" lang="en-US" altLang="ko-KR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2,000ppm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’18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일부터 </a:t>
                      </a:r>
                      <a:r>
                        <a:rPr kumimoji="1" lang="en-US" altLang="ko-KR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1,000ppm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압력완화장치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방출시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5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일이내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시설개선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및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누출농도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측정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운영기록부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작성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52402" indent="-152402" algn="just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Blip>
                          <a:blip r:embed="rId2"/>
                        </a:buBlip>
                        <a:defRPr/>
                      </a:pPr>
                      <a:r>
                        <a:rPr lang="ko-KR" altLang="en-US" sz="1400" b="1" u="none" dirty="0" err="1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압력완화장치</a:t>
                      </a:r>
                      <a:r>
                        <a:rPr lang="ko-KR" altLang="en-US" sz="1400" b="1" u="none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u="none" dirty="0" err="1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방출시</a:t>
                      </a:r>
                      <a:r>
                        <a:rPr lang="ko-KR" altLang="en-US" sz="1400" b="1" u="none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u="none" dirty="0" err="1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배출가스가</a:t>
                      </a:r>
                      <a:r>
                        <a:rPr lang="ko-KR" altLang="en-US" sz="1400" b="1" u="none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u="none" dirty="0" err="1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공정중으로</a:t>
                      </a:r>
                      <a:r>
                        <a:rPr lang="ko-KR" altLang="en-US" sz="1400" b="1" u="none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u="none" dirty="0" err="1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재회수되거나</a:t>
                      </a:r>
                      <a:r>
                        <a:rPr lang="ko-KR" altLang="en-US" sz="1400" b="1" u="none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u="none" dirty="0" err="1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공정배출가스</a:t>
                      </a:r>
                      <a:r>
                        <a:rPr lang="ko-KR" altLang="en-US" sz="1400" b="1" u="none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u="none" dirty="0" err="1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처리시설로</a:t>
                      </a:r>
                      <a:r>
                        <a:rPr lang="ko-KR" altLang="en-US" sz="1400" b="1" u="none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연결된 경우</a:t>
                      </a:r>
                      <a:r>
                        <a:rPr lang="en-US" altLang="ko-KR" sz="1400" b="1" u="none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,</a:t>
                      </a:r>
                    </a:p>
                    <a:p>
                      <a:pPr marL="0" indent="0" algn="just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/>
                      </a:pPr>
                      <a:r>
                        <a:rPr lang="en-US" altLang="ko-KR" sz="1400" b="1" u="none" baseline="0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  </a:t>
                      </a:r>
                      <a:r>
                        <a:rPr lang="ko-KR" altLang="en-US" sz="1400" b="1" u="none" baseline="0" dirty="0" err="1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시설관리기준을</a:t>
                      </a:r>
                      <a:r>
                        <a:rPr lang="ko-KR" altLang="en-US" sz="1400" b="1" u="none" baseline="0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적용하지 않음</a:t>
                      </a:r>
                      <a:r>
                        <a:rPr lang="en-US" altLang="ko-KR" sz="1200" b="1" u="none" baseline="0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u="none" baseline="0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신고 대상 아님</a:t>
                      </a:r>
                      <a:r>
                        <a:rPr lang="en-US" altLang="ko-KR" sz="1200" b="1" u="none" baseline="0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en-US" altLang="ko-KR" sz="1200" b="1" u="none" dirty="0" smtClean="0">
                        <a:solidFill>
                          <a:srgbClr val="C00000"/>
                        </a:solidFill>
                        <a:latin typeface="+mj-ea"/>
                        <a:ea typeface="+mj-ea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1)</a:t>
                      </a:r>
                      <a:r>
                        <a:rPr kumimoji="1" lang="ko-KR" altLang="en-US" sz="1400" b="1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공정배출시설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나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의 </a:t>
                      </a:r>
                      <a:r>
                        <a:rPr kumimoji="1" lang="ko-KR" altLang="en-US" sz="1400" b="1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공정배출가스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처리시설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보일러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가열시설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소각시설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직접연소에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의한 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회수에 의한 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그 밖의 </a:t>
                      </a:r>
                      <a:r>
                        <a:rPr kumimoji="1" lang="ko-KR" altLang="en-US" sz="1200" b="1" kern="1200" spc="-50" baseline="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방지시설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로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연결하여 처리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보일러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가열시설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소각시설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내부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연소온도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800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℃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체류시간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0.5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초 이상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운영기록부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작성</a:t>
                      </a:r>
                      <a:endParaRPr kumimoji="1" lang="en-US" altLang="ko-KR" sz="1400" b="1" u="none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직접연소에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의한 시설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회수에 의한 시설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그 밖의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방지시설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spc="-50" baseline="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</a:t>
                      </a:r>
                      <a:r>
                        <a:rPr kumimoji="1" lang="ko-KR" altLang="en-US" sz="1400" b="1" u="none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spc="-50" baseline="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저감효율</a:t>
                      </a:r>
                      <a:r>
                        <a:rPr kumimoji="1" lang="ko-KR" altLang="en-US" sz="1400" b="1" u="none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or THC </a:t>
                      </a:r>
                      <a:r>
                        <a:rPr kumimoji="1" lang="ko-KR" altLang="en-US" sz="1400" b="1" u="none" kern="1200" spc="-50" baseline="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배출기준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1" lang="en-US" altLang="ko-KR" sz="1400" b="1" u="none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준수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반기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운영기록부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작성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4592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179512" y="2204864"/>
            <a:ext cx="8352928" cy="2292461"/>
            <a:chOff x="179512" y="4221088"/>
            <a:chExt cx="8352928" cy="2292461"/>
          </a:xfrm>
        </p:grpSpPr>
        <p:pic>
          <p:nvPicPr>
            <p:cNvPr id="3" name="Picture 2" descr="http://www.samjinvalve.com/samjinProducts/uploads/1139964219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3422" y="4221088"/>
              <a:ext cx="2309018" cy="1916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_x408902600" descr="EMB00001e4c342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4221088"/>
              <a:ext cx="3421886" cy="1906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_x408899320" descr="EMB00001e4c341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221088"/>
              <a:ext cx="2944887" cy="1984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3262327" y="6205772"/>
              <a:ext cx="2296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err="1" smtClean="0"/>
                <a:t>압력완화장치</a:t>
              </a:r>
              <a:r>
                <a:rPr lang="ko-KR" altLang="en-US" sz="1400" b="1" dirty="0" smtClean="0"/>
                <a:t> 예시 </a:t>
              </a:r>
              <a:r>
                <a:rPr lang="en-US" altLang="ko-KR" sz="1400" b="1" dirty="0" smtClean="0"/>
                <a:t>&gt;</a:t>
              </a:r>
              <a:endParaRPr lang="ko-KR" alt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498294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4426"/>
            <a:ext cx="9144000" cy="4431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비산누출시설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누출점검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380860"/>
              </p:ext>
            </p:extLst>
          </p:nvPr>
        </p:nvGraphicFramePr>
        <p:xfrm>
          <a:off x="365319" y="1657144"/>
          <a:ext cx="8413361" cy="347735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비산누출시설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마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시설관리기준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적용대상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비산누출시설에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대하여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법 시행일로 부터 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최초 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1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년간 연 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1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회 </a:t>
                      </a:r>
                      <a:endParaRPr lang="en-US" altLang="ko-KR" sz="1400" b="1" u="none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       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</a:rPr>
                        <a:t>누출점검을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 실시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하고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최초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누출점검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결과를 기준으로 계산한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누출율에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의하여 다음과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  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같이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각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비산누출시설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장치종류별로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측정주기를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 결정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 </a:t>
                      </a: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(1)</a:t>
                      </a: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</a:rPr>
                        <a:t>누출율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3% 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이상일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경우는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반기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마다 점검을 실시한다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(2) 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</a:rPr>
                        <a:t>누출율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3% 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미만일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경우는 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1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마다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점검을 실시한다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바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~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사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생략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아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마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의 기준에서 제시한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누출율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산정방식은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다음과 같다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    (1)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비산누출시설별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장치종류별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누출율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(%) = [A/(B-C)] ×100</a:t>
                      </a: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(2) A: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누출기준농도를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초과한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비산누출시설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장치종류별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개수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(3) B: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비산누출점검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대상 총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비산누출시설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장치종류별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개수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(4) C: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비산누출시설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장치종류별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비안전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누출시설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및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누출점검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난해시설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개수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자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아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)(2)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에서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“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누출기준농도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”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란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총탄화수소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(THC)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의 농도로서 아래와 같이 구분한다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fontAlgn="base">
                        <a:lnSpc>
                          <a:spcPct val="100000"/>
                        </a:lnSpc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(1) 2017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년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12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월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31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일까지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US" altLang="ko-KR" sz="1400" b="1" dirty="0" err="1" smtClean="0">
                          <a:solidFill>
                            <a:schemeClr val="bg1"/>
                          </a:solidFill>
                        </a:rPr>
                        <a:t>2,000ppm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(2) 2018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년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월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일부터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r>
                        <a:rPr lang="en-US" altLang="ko-KR" sz="1400" b="1" dirty="0" err="1" smtClean="0">
                          <a:solidFill>
                            <a:schemeClr val="bg1"/>
                          </a:solidFill>
                        </a:rPr>
                        <a:t>1,000ppm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</a:pPr>
                      <a:r>
                        <a:rPr lang="en-US" altLang="ko-KR" sz="1400" b="1" u="none" baseline="0" dirty="0" smtClean="0">
                          <a:solidFill>
                            <a:schemeClr val="bg1"/>
                          </a:solidFill>
                        </a:rPr>
                        <a:t>    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(3) 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</a:rPr>
                        <a:t>비제조구역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(off-site) 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내의 펌프와 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</a:rPr>
                        <a:t>시료채취장치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: </a:t>
                      </a:r>
                      <a:r>
                        <a:rPr lang="en-US" altLang="ko-KR" sz="1400" b="1" u="none" dirty="0" err="1" smtClean="0">
                          <a:solidFill>
                            <a:srgbClr val="FFFF00"/>
                          </a:solidFill>
                        </a:rPr>
                        <a:t>500ppm</a:t>
                      </a:r>
                      <a:endParaRPr lang="ko-KR" altLang="en-US" sz="1400" b="1" u="none" dirty="0" smtClean="0">
                        <a:solidFill>
                          <a:srgbClr val="FFFF00"/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855066"/>
              </p:ext>
            </p:extLst>
          </p:nvPr>
        </p:nvGraphicFramePr>
        <p:xfrm>
          <a:off x="365319" y="5310122"/>
          <a:ext cx="8413360" cy="131196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법 시행일로부터 최초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2016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~ 12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누출점검은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대기오염공정시험기준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ES01603.1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휘발성유기화합물질</a:t>
                      </a:r>
                      <a:r>
                        <a:rPr kumimoji="1" lang="ko-KR" altLang="en-US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2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누출확인방법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에 따라 실시하되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탄화수소류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외의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누출점검은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공정시험기준상의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누출확인방법이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없으므로 제외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(only </a:t>
                      </a:r>
                      <a:r>
                        <a:rPr kumimoji="1" lang="ko-KR" altLang="en-US" sz="12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신고</a:t>
                      </a:r>
                      <a:r>
                        <a:rPr kumimoji="1" lang="en-US" altLang="ko-KR" sz="12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kumimoji="1" lang="en-US" altLang="ko-KR" sz="1400" b="1" u="none" kern="1200" baseline="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각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비산누출시설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장치종류별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측정주기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결정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밸브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1,000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플랜지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1,000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누출점검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결과 밸브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누출율은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3%,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플랜지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누출율은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1%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이면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다음년도부터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밸브는 연간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플랜지는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연간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누출점검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1" lang="en-US" altLang="ko-KR" sz="1400" b="1" u="none" kern="1200" baseline="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66919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_x519645256" descr="EMB00002494307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02" y="4253671"/>
            <a:ext cx="2286000" cy="2142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244359" y="1397322"/>
            <a:ext cx="8655283" cy="2152461"/>
            <a:chOff x="260117" y="1397322"/>
            <a:chExt cx="8655283" cy="2152461"/>
          </a:xfrm>
        </p:grpSpPr>
        <p:pic>
          <p:nvPicPr>
            <p:cNvPr id="2051" name="_x519644536" descr="EMB00002494307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7382" y="1408563"/>
              <a:ext cx="2286000" cy="2141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_x519644856" descr="EMB000024943077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1397322"/>
              <a:ext cx="2286000" cy="2145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117" y="1415424"/>
              <a:ext cx="3191248" cy="212749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470" y="4253671"/>
            <a:ext cx="3543017" cy="214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423593" y="3657663"/>
            <a:ext cx="2296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비산누출시설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누출점검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ko-KR" altLang="en-US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138792" y="6406788"/>
            <a:ext cx="2296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en-US" altLang="ko-KR" sz="1400" b="1" dirty="0" err="1" smtClean="0"/>
              <a:t>LDAR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ko-KR" alt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024624" y="6406788"/>
            <a:ext cx="29583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&lt; </a:t>
            </a:r>
            <a:r>
              <a:rPr lang="en-US" altLang="ko-KR" sz="1400" b="1" dirty="0" err="1" smtClean="0"/>
              <a:t>OGI</a:t>
            </a:r>
            <a:r>
              <a:rPr lang="en-US" altLang="ko-KR" sz="1400" b="1" dirty="0" smtClean="0"/>
              <a:t>(Optical </a:t>
            </a:r>
            <a:r>
              <a:rPr lang="en-US" altLang="ko-KR" sz="1400" b="1" dirty="0"/>
              <a:t>Gas Imaging</a:t>
            </a:r>
            <a:r>
              <a:rPr lang="en-US" altLang="ko-KR" sz="1400" b="1" dirty="0" smtClean="0"/>
              <a:t>) </a:t>
            </a:r>
            <a:r>
              <a:rPr lang="en-US" altLang="ko-KR" sz="1400" b="1" dirty="0" err="1" smtClean="0"/>
              <a:t>LDAR</a:t>
            </a:r>
            <a:r>
              <a:rPr lang="en-US" altLang="ko-KR" sz="1400" b="1" dirty="0" smtClean="0"/>
              <a:t> </a:t>
            </a:r>
            <a:r>
              <a:rPr lang="en-US" altLang="ko-KR" sz="1400" b="1" dirty="0"/>
              <a:t>&gt;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071396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261129"/>
              </p:ext>
            </p:extLst>
          </p:nvPr>
        </p:nvGraphicFramePr>
        <p:xfrm>
          <a:off x="365319" y="1657144"/>
          <a:ext cx="8413361" cy="262391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비산누출시설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363538" marR="0" indent="-3635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u="none" dirty="0" smtClean="0">
                          <a:solidFill>
                            <a:schemeClr val="bg1"/>
                          </a:solidFill>
                        </a:rPr>
                        <a:t>차</a:t>
                      </a:r>
                      <a:r>
                        <a:rPr lang="en-US" altLang="ko-KR" sz="1400" b="1" u="none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u="none" dirty="0" smtClean="0">
                          <a:solidFill>
                            <a:schemeClr val="bg1"/>
                          </a:solidFill>
                        </a:rPr>
                        <a:t>아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)(4)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에서 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“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</a:rPr>
                        <a:t>비안전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</a:rPr>
                        <a:t>누출시설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”</a:t>
                      </a:r>
                      <a:r>
                        <a:rPr lang="ko-KR" altLang="en-US" sz="1400" b="1" u="none" dirty="0" smtClean="0">
                          <a:solidFill>
                            <a:schemeClr val="bg1"/>
                          </a:solidFill>
                        </a:rPr>
                        <a:t>이란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고온ㆍ고압조건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시설의 붕괴 및 폭발의 위험 등과 </a:t>
                      </a:r>
                      <a:endParaRPr lang="en-US" altLang="ko-KR" sz="1400" b="1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363538" marR="0" indent="-3635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      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같이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누출점검자가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 즉각적인 위험에 노출될 수 있다고 판단되는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누출시설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의미하며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,</a:t>
                      </a:r>
                    </a:p>
                    <a:p>
                      <a:pPr marL="363538" marR="0" indent="-3635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  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비안전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누출시설은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안전이 확보되기 전까지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비산누출점검을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유보할 수 있다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 </a:t>
                      </a:r>
                      <a:endParaRPr lang="ko-KR" altLang="en-US" sz="1400" b="1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카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아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)(4)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에서 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“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</a:rPr>
                        <a:t>누출점검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u="none" dirty="0" err="1" smtClean="0">
                          <a:solidFill>
                            <a:srgbClr val="FFFF00"/>
                          </a:solidFill>
                        </a:rPr>
                        <a:t>난해시설</a:t>
                      </a: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”</a:t>
                      </a:r>
                      <a:r>
                        <a:rPr lang="ko-KR" altLang="en-US" sz="1400" b="1" u="none" dirty="0" smtClean="0">
                          <a:solidFill>
                            <a:schemeClr val="bg1"/>
                          </a:solidFill>
                        </a:rPr>
                        <a:t>이란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파이프랙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공간협소지역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낙상사고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우려지역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      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에너지 절감을 위하여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보온재로 밀폐한 시설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이나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고소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위험지역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에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위치하여 누출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      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점검자가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누출점검을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수행하기 어려운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누출시설을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의미하며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누출점검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난해시설의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      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경우 환경청장과의 협의를 거쳐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비산누출점검을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제외할 수 있다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파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</a:rPr>
                        <a:t>비산누출점검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</a:rPr>
                        <a:t> 대상에서 유보하거나 제외하는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</a:rPr>
                        <a:t>비안전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</a:rPr>
                        <a:t>누출시설과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</a:rPr>
                        <a:t>누출점검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</a:rPr>
                        <a:t>난해시설의</a:t>
                      </a:r>
                      <a:endParaRPr lang="en-US" altLang="ko-KR" sz="1400" b="1" spc="-20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     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</a:rPr>
                        <a:t>선정사유와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</a:rPr>
                        <a:t> 설치된 위치를 기록하여야 하며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</a:rPr>
                        <a:t>두시설의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</a:rPr>
                        <a:t> 개수는 총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</a:rPr>
                        <a:t>비산누출시설의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400" b="1" u="none" spc="-20" baseline="0" dirty="0" smtClean="0">
                          <a:solidFill>
                            <a:srgbClr val="FFFF00"/>
                          </a:solidFill>
                        </a:rPr>
                        <a:t>30%</a:t>
                      </a:r>
                      <a:r>
                        <a:rPr lang="ko-KR" altLang="en-US" sz="1400" b="1" u="none" spc="-20" baseline="0" dirty="0" smtClean="0">
                          <a:solidFill>
                            <a:srgbClr val="FFFF00"/>
                          </a:solidFill>
                        </a:rPr>
                        <a:t>를</a:t>
                      </a:r>
                      <a:r>
                        <a:rPr lang="ko-KR" altLang="en-US" sz="1400" b="1" u="none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US" altLang="ko-KR" sz="1400" b="1" u="none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u="none" dirty="0" smtClean="0">
                          <a:solidFill>
                            <a:srgbClr val="FFFF00"/>
                          </a:solidFill>
                        </a:rPr>
                        <a:t>       </a:t>
                      </a:r>
                      <a:r>
                        <a:rPr lang="ko-KR" altLang="en-US" sz="1400" b="1" u="none" spc="-40" baseline="0" dirty="0" smtClean="0">
                          <a:solidFill>
                            <a:srgbClr val="FFFF00"/>
                          </a:solidFill>
                        </a:rPr>
                        <a:t>초과할 수 없다</a:t>
                      </a:r>
                      <a:r>
                        <a:rPr lang="en-US" altLang="ko-KR" sz="1400" b="1" u="none" spc="-40" baseline="0" dirty="0" smtClean="0">
                          <a:solidFill>
                            <a:schemeClr val="bg1"/>
                          </a:solidFill>
                        </a:rPr>
                        <a:t>.  </a:t>
                      </a:r>
                      <a:r>
                        <a:rPr lang="ko-KR" altLang="en-US" sz="1400" b="1" u="none" spc="-40" baseline="0" dirty="0" smtClean="0">
                          <a:solidFill>
                            <a:schemeClr val="bg1"/>
                          </a:solidFill>
                        </a:rPr>
                        <a:t>다만</a:t>
                      </a:r>
                      <a:r>
                        <a:rPr lang="en-US" altLang="ko-KR" sz="1400" b="1" u="none" spc="-40" baseline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u="none" spc="-40" baseline="0" dirty="0" err="1" smtClean="0">
                          <a:solidFill>
                            <a:schemeClr val="bg1"/>
                          </a:solidFill>
                        </a:rPr>
                        <a:t>공정특성상</a:t>
                      </a:r>
                      <a:r>
                        <a:rPr lang="ko-KR" altLang="en-US" sz="1400" b="1" u="none" spc="-40" baseline="0" dirty="0" smtClean="0">
                          <a:solidFill>
                            <a:schemeClr val="bg1"/>
                          </a:solidFill>
                        </a:rPr>
                        <a:t> 불가피하게 </a:t>
                      </a:r>
                      <a:r>
                        <a:rPr lang="ko-KR" altLang="en-US" sz="1400" b="1" u="none" spc="-40" baseline="0" dirty="0" err="1" smtClean="0">
                          <a:solidFill>
                            <a:schemeClr val="bg1"/>
                          </a:solidFill>
                        </a:rPr>
                        <a:t>비안전누출시설과</a:t>
                      </a:r>
                      <a:r>
                        <a:rPr lang="ko-KR" altLang="en-US" sz="1400" b="1" u="none" spc="-4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u="none" spc="-40" baseline="0" dirty="0" err="1" smtClean="0">
                          <a:solidFill>
                            <a:schemeClr val="bg1"/>
                          </a:solidFill>
                        </a:rPr>
                        <a:t>난해시설의</a:t>
                      </a:r>
                      <a:r>
                        <a:rPr lang="ko-KR" altLang="en-US" sz="1400" b="1" u="none" spc="-40" baseline="0" dirty="0" smtClean="0">
                          <a:solidFill>
                            <a:schemeClr val="bg1"/>
                          </a:solidFill>
                        </a:rPr>
                        <a:t> 수가 </a:t>
                      </a:r>
                      <a:r>
                        <a:rPr lang="en-US" altLang="ko-KR" sz="1400" b="1" u="none" spc="-40" baseline="0" dirty="0" smtClean="0">
                          <a:solidFill>
                            <a:schemeClr val="bg1"/>
                          </a:solidFill>
                        </a:rPr>
                        <a:t>30%</a:t>
                      </a:r>
                      <a:r>
                        <a:rPr lang="ko-KR" altLang="en-US" sz="1400" b="1" u="none" spc="-40" baseline="0" dirty="0" smtClean="0">
                          <a:solidFill>
                            <a:schemeClr val="bg1"/>
                          </a:solidFill>
                        </a:rPr>
                        <a:t>를 </a:t>
                      </a:r>
                      <a:endParaRPr lang="en-US" altLang="ko-KR" sz="1400" b="1" u="none" spc="-40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363538" indent="-363538" fontAlgn="base">
                        <a:lnSpc>
                          <a:spcPct val="100000"/>
                        </a:lnSpc>
                      </a:pPr>
                      <a:r>
                        <a:rPr lang="en-US" altLang="ko-KR" sz="1400" b="1" u="none" spc="-40" baseline="0" dirty="0" smtClean="0">
                          <a:solidFill>
                            <a:schemeClr val="bg1"/>
                          </a:solidFill>
                        </a:rPr>
                        <a:t>        </a:t>
                      </a:r>
                      <a:r>
                        <a:rPr lang="ko-KR" altLang="en-US" sz="1400" b="1" u="none" spc="-40" baseline="0" dirty="0" smtClean="0">
                          <a:solidFill>
                            <a:schemeClr val="bg1"/>
                          </a:solidFill>
                        </a:rPr>
                        <a:t>초과하는 경우에는 관할 환경청장과 협의하여 </a:t>
                      </a:r>
                      <a:r>
                        <a:rPr lang="en-US" altLang="ko-KR" sz="1400" b="1" u="none" spc="-40" baseline="0" dirty="0" smtClean="0">
                          <a:solidFill>
                            <a:srgbClr val="FFFF00"/>
                          </a:solidFill>
                        </a:rPr>
                        <a:t>10% </a:t>
                      </a:r>
                      <a:r>
                        <a:rPr lang="ko-KR" altLang="en-US" sz="1400" b="1" u="none" spc="-40" baseline="0" dirty="0" smtClean="0">
                          <a:solidFill>
                            <a:srgbClr val="FFFF00"/>
                          </a:solidFill>
                        </a:rPr>
                        <a:t>범위에서 추가로 인정받을 수 있다</a:t>
                      </a:r>
                      <a:r>
                        <a:rPr lang="en-US" altLang="ko-KR" sz="1400" b="1" u="none" spc="-40" baseline="0" dirty="0" smtClean="0">
                          <a:solidFill>
                            <a:srgbClr val="FFFF00"/>
                          </a:solidFill>
                        </a:rPr>
                        <a:t>.</a:t>
                      </a:r>
                      <a:endParaRPr lang="ko-KR" altLang="en-US" sz="1400" b="1" spc="-40" baseline="0" dirty="0" smtClean="0">
                        <a:solidFill>
                          <a:srgbClr val="FFFF00"/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105342" y="4468456"/>
            <a:ext cx="8933316" cy="2059200"/>
            <a:chOff x="365319" y="4468456"/>
            <a:chExt cx="8933316" cy="2059200"/>
          </a:xfrm>
        </p:grpSpPr>
        <p:pic>
          <p:nvPicPr>
            <p:cNvPr id="3" name="그림 2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319" y="4468456"/>
              <a:ext cx="2743200" cy="2059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0377" y="4470256"/>
              <a:ext cx="2743200" cy="2057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_x92124768" descr="EMB00001e7435ef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55435" y="4468456"/>
              <a:ext cx="2743200" cy="2059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328534" y="6527656"/>
            <a:ext cx="2296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보온재 구조 </a:t>
            </a:r>
            <a:r>
              <a:rPr lang="en-US" altLang="ko-KR" sz="1400" b="1" dirty="0" smtClean="0"/>
              <a:t>&gt;</a:t>
            </a:r>
            <a:endParaRPr lang="ko-KR" altLang="en-US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23592" y="6527655"/>
            <a:ext cx="2296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보온재 설치 예시 </a:t>
            </a:r>
            <a:r>
              <a:rPr lang="en-US" altLang="ko-KR" sz="1400" b="1" dirty="0" smtClean="0"/>
              <a:t>&gt;</a:t>
            </a:r>
            <a:endParaRPr lang="ko-KR" alt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18650" y="6527654"/>
            <a:ext cx="2296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고소지역</a:t>
            </a:r>
            <a:r>
              <a:rPr lang="ko-KR" altLang="en-US" sz="1400" b="1" dirty="0" smtClean="0"/>
              <a:t> 예시 </a:t>
            </a:r>
            <a:r>
              <a:rPr lang="en-US" altLang="ko-KR" sz="1400" b="1" dirty="0" smtClean="0"/>
              <a:t>&gt;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7600316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274838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Part 4.2 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업종별 시설관리기준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위험물품</a:t>
            </a:r>
            <a:r>
              <a:rPr lang="ko-KR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보관업 등 </a:t>
            </a:r>
            <a:r>
              <a:rPr lang="en-US" altLang="ko-K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 </a:t>
            </a:r>
            <a:r>
              <a:rPr lang="en-US" altLang="ko-K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endParaRPr lang="en-US" altLang="ko-KR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92909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841377" y="2294970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적용업종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해당 여부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841377" y="3256777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휘발유 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취급 여부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841377" y="4239092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제외시설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여부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" name="아래쪽 화살표 6"/>
          <p:cNvSpPr/>
          <p:nvPr/>
        </p:nvSpPr>
        <p:spPr>
          <a:xfrm>
            <a:off x="4370294" y="2950686"/>
            <a:ext cx="403412" cy="2868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9" name="아래쪽 화살표 8"/>
          <p:cNvSpPr/>
          <p:nvPr/>
        </p:nvSpPr>
        <p:spPr>
          <a:xfrm>
            <a:off x="4370294" y="3917655"/>
            <a:ext cx="403412" cy="2868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11" name="아래쪽 화살표 10"/>
          <p:cNvSpPr/>
          <p:nvPr/>
        </p:nvSpPr>
        <p:spPr>
          <a:xfrm>
            <a:off x="4370294" y="4905064"/>
            <a:ext cx="403412" cy="28687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3841377" y="5239341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준수여부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확인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왼쪽 화살표 12"/>
          <p:cNvSpPr/>
          <p:nvPr/>
        </p:nvSpPr>
        <p:spPr>
          <a:xfrm>
            <a:off x="3460379" y="2407028"/>
            <a:ext cx="331694" cy="39893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73951" y="2436628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제도 </a:t>
            </a:r>
            <a:r>
              <a:rPr lang="ko-KR" altLang="en-US" b="1" dirty="0" err="1" smtClean="0"/>
              <a:t>적용대상</a:t>
            </a:r>
            <a:r>
              <a:rPr lang="ko-KR" altLang="en-US" b="1" dirty="0" smtClean="0"/>
              <a:t> 아님</a:t>
            </a:r>
            <a:endParaRPr lang="ko-KR" altLang="en-US" b="1" dirty="0"/>
          </a:p>
        </p:txBody>
      </p:sp>
      <p:sp>
        <p:nvSpPr>
          <p:cNvPr id="15" name="왼쪽 화살표 14"/>
          <p:cNvSpPr/>
          <p:nvPr/>
        </p:nvSpPr>
        <p:spPr>
          <a:xfrm flipH="1">
            <a:off x="5351930" y="3366593"/>
            <a:ext cx="331694" cy="39893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32930" y="3381393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제도 </a:t>
            </a:r>
            <a:r>
              <a:rPr lang="ko-KR" altLang="en-US" b="1" dirty="0" err="1" smtClean="0"/>
              <a:t>적용대상</a:t>
            </a:r>
            <a:r>
              <a:rPr lang="ko-KR" altLang="en-US" b="1" dirty="0" smtClean="0"/>
              <a:t> 아님</a:t>
            </a:r>
            <a:endParaRPr lang="ko-KR" altLang="en-US" b="1" dirty="0"/>
          </a:p>
        </p:txBody>
      </p:sp>
      <p:sp>
        <p:nvSpPr>
          <p:cNvPr id="19" name="왼쪽 화살표 18"/>
          <p:cNvSpPr/>
          <p:nvPr/>
        </p:nvSpPr>
        <p:spPr>
          <a:xfrm flipH="1">
            <a:off x="5351930" y="4334776"/>
            <a:ext cx="331694" cy="398932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21" name="직사각형 20"/>
          <p:cNvSpPr/>
          <p:nvPr/>
        </p:nvSpPr>
        <p:spPr>
          <a:xfrm>
            <a:off x="5732930" y="4239091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제외시설만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구성여부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7624483" y="4248132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4" name="왼쪽 화살표 23"/>
          <p:cNvSpPr/>
          <p:nvPr/>
        </p:nvSpPr>
        <p:spPr>
          <a:xfrm flipH="1">
            <a:off x="7243483" y="4348907"/>
            <a:ext cx="331694" cy="398932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26" name="왼쪽 화살표 25"/>
          <p:cNvSpPr/>
          <p:nvPr/>
        </p:nvSpPr>
        <p:spPr>
          <a:xfrm>
            <a:off x="3460379" y="5349157"/>
            <a:ext cx="331694" cy="398932"/>
          </a:xfrm>
          <a:prstGeom prst="lef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직사각형 26"/>
          <p:cNvSpPr/>
          <p:nvPr/>
        </p:nvSpPr>
        <p:spPr>
          <a:xfrm>
            <a:off x="1949826" y="5246529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왼쪽 화살표 27"/>
          <p:cNvSpPr/>
          <p:nvPr/>
        </p:nvSpPr>
        <p:spPr>
          <a:xfrm>
            <a:off x="1558622" y="5372235"/>
            <a:ext cx="331694" cy="398932"/>
          </a:xfrm>
          <a:prstGeom prst="lef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직사각형 28"/>
          <p:cNvSpPr/>
          <p:nvPr/>
        </p:nvSpPr>
        <p:spPr>
          <a:xfrm>
            <a:off x="48069" y="5243292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15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점검보고서</a:t>
            </a:r>
            <a:r>
              <a:rPr lang="ko-KR" altLang="en-US" sz="1400" spc="-15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제출</a:t>
            </a:r>
            <a:endParaRPr lang="en-US" altLang="ko-KR" sz="1400" spc="-15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수검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굽은 화살표 9"/>
          <p:cNvSpPr/>
          <p:nvPr/>
        </p:nvSpPr>
        <p:spPr>
          <a:xfrm flipH="1" flipV="1">
            <a:off x="5351928" y="4901286"/>
            <a:ext cx="1224582" cy="846802"/>
          </a:xfrm>
          <a:prstGeom prst="bentArrow">
            <a:avLst>
              <a:gd name="adj1" fmla="val 21100"/>
              <a:gd name="adj2" fmla="val 25000"/>
              <a:gd name="adj3" fmla="val 22600"/>
              <a:gd name="adj4" fmla="val 3475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05268" y="5341118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7624482" y="5239340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15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점검보고서</a:t>
            </a:r>
            <a:r>
              <a:rPr lang="ko-KR" altLang="en-US" sz="1400" spc="-15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제출</a:t>
            </a:r>
            <a:endParaRPr lang="en-US" altLang="ko-KR" sz="1400" spc="-15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수검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1" name="왼쪽 화살표 30"/>
          <p:cNvSpPr/>
          <p:nvPr/>
        </p:nvSpPr>
        <p:spPr>
          <a:xfrm rot="16200000">
            <a:off x="8189258" y="4844807"/>
            <a:ext cx="331694" cy="398932"/>
          </a:xfrm>
          <a:prstGeom prst="lef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대응절차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168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적용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특이사항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901596"/>
              </p:ext>
            </p:extLst>
          </p:nvPr>
        </p:nvGraphicFramePr>
        <p:xfrm>
          <a:off x="365319" y="1657144"/>
          <a:ext cx="8413361" cy="1588908"/>
        </p:xfrm>
        <a:graphic>
          <a:graphicData uri="http://schemas.openxmlformats.org/drawingml/2006/table">
            <a:tbl>
              <a:tblPr/>
              <a:tblGrid>
                <a:gridCol w="1580022"/>
                <a:gridCol w="6833339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335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대기환경보전법</a:t>
                      </a:r>
                      <a:endParaRPr kumimoji="0" lang="en-US" altLang="ko-KR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시행령 별표</a:t>
                      </a:r>
                      <a:r>
                        <a:rPr kumimoji="0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  <a:r>
                        <a:rPr kumimoji="0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의</a:t>
                      </a:r>
                      <a:r>
                        <a:rPr kumimoji="0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비고 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363538" marR="0" indent="-3635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2. 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제</a:t>
                      </a: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7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호</a:t>
                      </a: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파이프라인 운송업</a:t>
                      </a: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) 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및 제</a:t>
                      </a: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8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호</a:t>
                      </a: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위험물품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보관업</a:t>
                      </a: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)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는 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휘발유를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보관ㆍ출하하는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US" altLang="ko-KR" sz="1400" b="1" spc="0" baseline="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363538" marR="0" indent="-3635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</a:rPr>
                        <a:t>   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저유소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에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한정하여 적용한다</a:t>
                      </a: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.</a:t>
                      </a:r>
                      <a:endParaRPr lang="ko-KR" altLang="en-US" sz="1400" b="1" spc="0" baseline="0" dirty="0" smtClean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  <a:tr h="335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대기환경보전법</a:t>
                      </a:r>
                      <a:endParaRPr kumimoji="0" lang="en-US" altLang="ko-KR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시행규칙</a:t>
                      </a:r>
                      <a:r>
                        <a:rPr kumimoji="0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별표</a:t>
                      </a:r>
                      <a:r>
                        <a:rPr kumimoji="0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10</a:t>
                      </a:r>
                      <a:r>
                        <a:rPr kumimoji="0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</a:t>
                      </a:r>
                      <a:r>
                        <a:rPr kumimoji="0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비고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1. 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저유소는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저장시설과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육상출하시설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시설관리기준만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적용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받으며</a:t>
                      </a: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,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저유소의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US" altLang="ko-KR" sz="1400" b="1" spc="0" baseline="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   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출하시설은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대기보전특별대책지역</a:t>
                      </a: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대기환경규제지역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 및 인구 </a:t>
                      </a: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</a:rPr>
                        <a:t>50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만 이상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</a:rPr>
                        <a:t>대도시내의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US" altLang="ko-KR" sz="1400" b="1" spc="0" baseline="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</a:rPr>
                        <a:t>    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</a:rPr>
                        <a:t>시설과 이 지역에 유류를 공급하는 시설을 대상</a:t>
                      </a:r>
                      <a:r>
                        <a:rPr lang="ko-KR" altLang="en-US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으로 한다</a:t>
                      </a:r>
                      <a:r>
                        <a:rPr lang="en-US" altLang="ko-KR" sz="1400" b="1" spc="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.</a:t>
                      </a:r>
                      <a:endParaRPr lang="ko-KR" altLang="en-US" sz="1400" b="1" spc="0" baseline="0" dirty="0" smtClean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479683"/>
              </p:ext>
            </p:extLst>
          </p:nvPr>
        </p:nvGraphicFramePr>
        <p:xfrm>
          <a:off x="365319" y="3382710"/>
          <a:ext cx="8413360" cy="344556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휘발유를 취급하는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저유소만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대상임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휘발유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성분중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다환방향족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탄화수소류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(PAH),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벤젠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에틸벤젠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등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※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휘발유는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PAH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와 같이 분석이 어려운 물질이 함유되어 있어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성분별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함량구분이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어려우므로 다음과 </a:t>
                      </a:r>
                      <a:endParaRPr kumimoji="1" lang="en-US" altLang="ko-KR" sz="1400" b="1" u="none" kern="1200" baseline="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같이 신고서상 표기</a:t>
                      </a:r>
                      <a:endParaRPr kumimoji="1" lang="en-US" altLang="ko-KR" sz="1400" b="1" u="none" kern="1200" baseline="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휘발유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다환방향족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탄화수소류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벤젠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에틸벤젠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.......)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 -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함량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100%</a:t>
                      </a:r>
                      <a:endParaRPr kumimoji="1" lang="en-US" altLang="ko-KR" sz="1400" b="1" u="none" kern="1200" baseline="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저장시설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육상출하시설의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시설관리기준만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적용받으므로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펌프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이중기계봉인시설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설치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비산누출시설</a:t>
                      </a:r>
                      <a:endParaRPr kumimoji="1" lang="en-US" altLang="ko-KR" sz="1400" b="1" u="none" kern="1200" baseline="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연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누출점검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등과 같은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적용대상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아님</a:t>
                      </a:r>
                      <a:endParaRPr kumimoji="1" lang="en-US" altLang="ko-KR" sz="1400" b="1" u="none" kern="1200" baseline="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대기보전특별대책지역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울산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미포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및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온산국가산업단지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여천국가산업단지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및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확장단지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대기환경규제지역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서울시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인천시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강화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옹진군 제외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경기도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수원시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부천시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고양시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의정부시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안양시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군포시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의왕시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시흥시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안산시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과천시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구리시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남양주시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성남시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광명시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하남시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인구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50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만 이상 대도시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(‘16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기준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서울시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인천시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수원시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성남시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안양시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부천시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안산시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고양시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용인시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청주시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천안시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대전시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광주시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전주시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대구시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포항시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울산시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부산시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김해시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창원시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11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19113"/>
            <a:ext cx="9144000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특정대기유해물질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관리 기본계획 수립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latin typeface="+mn-ea"/>
              </a:rPr>
              <a:t>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04.02.10)</a:t>
            </a:r>
          </a:p>
          <a:p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美 </a:t>
            </a:r>
            <a:r>
              <a:rPr lang="en-US" altLang="ko-K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분석 및 검토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용역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latin typeface="+mn-ea"/>
              </a:rPr>
              <a:t>’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04~</a:t>
            </a:r>
            <a:r>
              <a:rPr lang="en-US" altLang="ko-KR" sz="1600" dirty="0" smtClean="0">
                <a:latin typeface="+mn-ea"/>
              </a:rPr>
              <a:t>’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08)</a:t>
            </a:r>
          </a:p>
          <a:p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원유정제처리업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대상 비산배출저감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시범사업 실시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latin typeface="+mn-ea"/>
              </a:rPr>
              <a:t>’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10)</a:t>
            </a:r>
          </a:p>
          <a:p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업종별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 마련 연구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latin typeface="+mn-ea"/>
              </a:rPr>
              <a:t>’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10~</a:t>
            </a:r>
            <a:r>
              <a:rPr lang="en-US" altLang="ko-KR" sz="1600" dirty="0" smtClean="0">
                <a:latin typeface="+mn-ea"/>
              </a:rPr>
              <a:t>’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15)</a:t>
            </a:r>
          </a:p>
          <a:p>
            <a:endParaRPr lang="en-US" altLang="ko-KR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관리제도 마련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latin typeface="+mn-ea"/>
              </a:rPr>
              <a:t>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12.05.23,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「대기환경보전법」제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38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2)</a:t>
            </a:r>
          </a:p>
          <a:p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대상업종 지정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(6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및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 도입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latin typeface="+mn-ea"/>
              </a:rPr>
              <a:t>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13.05.24,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동법 시행령 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38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2)</a:t>
            </a:r>
          </a:p>
          <a:p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비산배출시설 </a:t>
            </a:r>
            <a:r>
              <a:rPr lang="ko-KR" altLang="en-US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신고제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도입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latin typeface="+mn-ea"/>
              </a:rPr>
              <a:t>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15.01.20,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「대기환경보전법」제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38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개정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대상업종 확대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(6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개→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20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(</a:t>
            </a:r>
            <a:r>
              <a:rPr lang="en-US" altLang="ko-KR" sz="1600" dirty="0" smtClean="0">
                <a:latin typeface="+mn-ea"/>
              </a:rPr>
              <a:t>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15.07.21,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동법 시행령 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38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개정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정기점검 </a:t>
            </a:r>
            <a:r>
              <a:rPr lang="ko-KR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수수료 고시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latin typeface="+mn-ea"/>
              </a:rPr>
              <a:t>‘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16.01.15,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환경부고시 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2016-6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호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’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15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년도 적용 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에 대한 정기점검 수수료 고시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222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저장시설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090970"/>
              </p:ext>
            </p:extLst>
          </p:nvPr>
        </p:nvGraphicFramePr>
        <p:xfrm>
          <a:off x="365319" y="1657142"/>
          <a:ext cx="8413361" cy="728156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48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3) </a:t>
                      </a:r>
                      <a:r>
                        <a:rPr kumimoji="0" lang="ko-KR" altLang="en-US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저장시설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 관리기준은 설계저장용량이 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40</a:t>
                      </a: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㎥ 이상이면서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관리대상물질 농도의 합이 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5wt%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   </a:t>
                      </a:r>
                      <a:r>
                        <a:rPr lang="ko-KR" altLang="en-US" sz="1400" b="1" kern="1200" dirty="0" err="1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이상되는</a:t>
                      </a:r>
                      <a:r>
                        <a:rPr lang="ko-KR" altLang="en-US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유체를 저장하는 시설을 대상으로 한다</a:t>
                      </a:r>
                      <a:r>
                        <a:rPr lang="en-US" altLang="ko-KR" sz="1400" b="1" kern="12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400" b="1" kern="1200" dirty="0" smtClean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/>
          </p:nvPr>
        </p:nvGraphicFramePr>
        <p:xfrm>
          <a:off x="365320" y="2523281"/>
          <a:ext cx="8413360" cy="195204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관리대상물질의 함량이 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5wt%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이상인 유체를 취급하는 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40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㎥ 이상의 저장시설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개별용량 기준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내부부상지붕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외부부상지붕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형태의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상압탱크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저장시설 대상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내부부상지붕형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고정형지붕내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유체의 수위에 따라 상하로 이동하는 부상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지붕이 설치된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외부부상지붕형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유체의 수위에 따라 상하로 이동하는 부상지붕이 설치된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고정형지붕내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유체를 저장하는 시설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설정압력이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2.5Psig</a:t>
                      </a:r>
                      <a:r>
                        <a:rPr kumimoji="1" lang="en-US" altLang="ko-KR" sz="1200" b="1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(18Kpa)</a:t>
                      </a:r>
                      <a:r>
                        <a:rPr kumimoji="1" lang="en-US" altLang="ko-KR" sz="1400" b="1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이상인 압력탱크 저장시설은 제외</a:t>
                      </a:r>
                      <a:endParaRPr kumimoji="1" lang="en-US" altLang="ko-KR" sz="1400" b="1" kern="120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압력탱크 설정압력 근거 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API 620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의 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Pressurized Tank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압력기준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압력탱크는 관리대상물질의 기화를 억제하여 누출이 최소화되도록 설계됨</a:t>
                      </a:r>
                      <a:r>
                        <a:rPr kumimoji="1" lang="en-US" altLang="ko-KR" sz="12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 제외시설</a:t>
                      </a:r>
                      <a:r>
                        <a:rPr kumimoji="1" lang="en-US" altLang="ko-KR" sz="12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드럼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캔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백으로 저장하는 시설은 해당 안됨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4613312"/>
            <a:ext cx="7620000" cy="18764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851429" y="6524243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내부부상지붕형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398664" y="6524242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외부부상지붕형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45899" y="6524241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고정형지붕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123166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4426"/>
            <a:ext cx="9144000" cy="4431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내부부상지붕형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저장시설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/>
          </p:nvPr>
        </p:nvGraphicFramePr>
        <p:xfrm>
          <a:off x="365319" y="1657142"/>
          <a:ext cx="8413361" cy="4181440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48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 </a:t>
                      </a:r>
                      <a:r>
                        <a:rPr kumimoji="0" lang="ko-KR" altLang="en-US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저장시설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3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나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내부부상지붕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(Internal floating roof)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형 저장시설의 경우</a:t>
                      </a:r>
                    </a:p>
                    <a:p>
                      <a:pPr marL="536575" indent="-274638" fontAlgn="base">
                        <a:lnSpc>
                          <a:spcPct val="100000"/>
                        </a:lnSpc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</a:rPr>
                        <a:t>(1)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내부부상지붕은 저장용기 내부의 액체표면에 놓여 있거나 떠 있어야 한다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.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다만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반드시 액체와 접촉할 필요는 없다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.</a:t>
                      </a:r>
                      <a:endParaRPr lang="ko-KR" altLang="en-US" sz="1400" b="1" spc="-30" baseline="0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(2) </a:t>
                      </a:r>
                      <a:r>
                        <a:rPr lang="ko-KR" altLang="en-US" sz="1400" b="1" spc="-70" baseline="0" dirty="0" smtClean="0">
                          <a:solidFill>
                            <a:srgbClr val="FFFF00"/>
                          </a:solidFill>
                          <a:latin typeface="+mn-ea"/>
                        </a:rPr>
                        <a:t>저장탱크 내벽과 부유지붕의 상단 가장자리</a:t>
                      </a:r>
                      <a:r>
                        <a:rPr lang="ko-KR" altLang="en-US" sz="1400" b="1" spc="-7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에는 다음 밀폐장치 중의 하나를 갖추어</a:t>
                      </a:r>
                      <a:r>
                        <a:rPr lang="ko-KR" altLang="en-US" sz="1400" b="1" spc="-70" dirty="0" smtClean="0">
                          <a:solidFill>
                            <a:schemeClr val="bg1"/>
                          </a:solidFill>
                          <a:latin typeface="+mn-ea"/>
                        </a:rPr>
                        <a:t>야 </a:t>
                      </a:r>
                      <a:endParaRPr lang="en-US" altLang="ko-KR" sz="1400" b="1" spc="-70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7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   </a:t>
                      </a:r>
                      <a:r>
                        <a:rPr lang="ko-KR" altLang="en-US" sz="1400" b="1" spc="-70" dirty="0" smtClean="0">
                          <a:solidFill>
                            <a:schemeClr val="bg1"/>
                          </a:solidFill>
                          <a:latin typeface="+mn-ea"/>
                        </a:rPr>
                        <a:t>한다</a:t>
                      </a:r>
                      <a:r>
                        <a:rPr lang="en-US" altLang="ko-KR" sz="1400" b="1" spc="-70" dirty="0" smtClean="0">
                          <a:solidFill>
                            <a:schemeClr val="bg1"/>
                          </a:solidFill>
                          <a:latin typeface="+mn-ea"/>
                        </a:rPr>
                        <a:t>.</a:t>
                      </a: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7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가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)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  <a:latin typeface="+mn-ea"/>
                        </a:rPr>
                        <a:t>유면과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 접촉되어 떠 있는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  <a:latin typeface="+mn-ea"/>
                        </a:rPr>
                        <a:t>폼 밀봉장치</a:t>
                      </a:r>
                      <a:r>
                        <a:rPr lang="en-US" altLang="ko-KR" sz="1400" b="1" spc="-40" dirty="0" smtClean="0">
                          <a:solidFill>
                            <a:srgbClr val="FFFF00"/>
                          </a:solidFill>
                          <a:latin typeface="+mn-ea"/>
                        </a:rPr>
                        <a:t>(foam Seal)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또는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  <a:latin typeface="+mn-ea"/>
                        </a:rPr>
                        <a:t>유체충진형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  <a:latin typeface="+mn-ea"/>
                        </a:rPr>
                        <a:t> 밀봉장치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는 </a:t>
                      </a:r>
                      <a:endParaRPr lang="en-US" altLang="ko-KR" sz="1400" b="1" spc="-40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     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저장탱크의 내벽과 부유지붕 사이의 유체와 항상 접촉되어 있어야 한다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.</a:t>
                      </a: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나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)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 </a:t>
                      </a:r>
                      <a:r>
                        <a:rPr lang="ko-KR" altLang="en-US" sz="1400" b="1" spc="-80" baseline="0" dirty="0" smtClean="0">
                          <a:solidFill>
                            <a:srgbClr val="FFFF00"/>
                          </a:solidFill>
                          <a:latin typeface="+mn-ea"/>
                        </a:rPr>
                        <a:t>이중 밀봉장치</a:t>
                      </a:r>
                      <a:r>
                        <a:rPr lang="ko-KR" altLang="en-US" sz="1400" b="1" spc="-8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는 저장용기 벽면과 내부 부유지붕의 가장자리 사이의 공간을 완전히 </a:t>
                      </a:r>
                      <a:endParaRPr lang="en-US" altLang="ko-KR" sz="1400" b="1" spc="-80" baseline="0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8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       </a:t>
                      </a:r>
                      <a:r>
                        <a:rPr lang="ko-KR" altLang="en-US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막기 위하여 </a:t>
                      </a:r>
                      <a:r>
                        <a:rPr lang="en-US" altLang="ko-KR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2</a:t>
                      </a:r>
                      <a:r>
                        <a:rPr lang="ko-KR" altLang="en-US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개의 층으로 되어 있고</a:t>
                      </a:r>
                      <a:r>
                        <a:rPr lang="en-US" altLang="ko-KR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각각이 지속적으로 밀폐될 수 있도록 하여야 한다</a:t>
                      </a:r>
                      <a:r>
                        <a:rPr lang="en-US" altLang="ko-KR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.</a:t>
                      </a:r>
                    </a:p>
                    <a:p>
                      <a:pPr indent="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120" baseline="0" dirty="0" smtClean="0">
                          <a:solidFill>
                            <a:schemeClr val="bg1"/>
                          </a:solidFill>
                          <a:latin typeface="+mn-ea"/>
                        </a:rPr>
                        <a:t>  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)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  <a:latin typeface="+mn-ea"/>
                        </a:rPr>
                        <a:t>지렛대 구조밀봉장치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  <a:latin typeface="+mn-ea"/>
                        </a:rPr>
                        <a:t>(mechanical seal)</a:t>
                      </a: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(3)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자동환기구와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림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(rim)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환기구를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제외하고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부상지붕에 설치되는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각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</a:rPr>
                        <a:t>개구부의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 하부 끝은</a:t>
                      </a:r>
                      <a:endParaRPr lang="en-US" altLang="ko-KR" sz="1400" b="1" spc="-4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baseline="0" dirty="0" smtClean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액체표면 아래에 잠길 수 있도록 설계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되어야 하며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각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</a:rPr>
                        <a:t>개구부의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 상부에는 덮개를 설치</a:t>
                      </a:r>
                      <a:endParaRPr lang="en-US" altLang="ko-KR" sz="1400" b="1" spc="-4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rgbClr val="FFFF00"/>
                          </a:solidFill>
                        </a:rPr>
                        <a:t>하여 작동 중일 때를 제외하고는 항상 틈이 없이 밀폐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되도록 하여야 한다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(4)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</a:rPr>
                        <a:t>자동환기구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는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개스킷이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장착되어야 하며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부상지붕이 액체표면에 놓여 있거나 떠 있지 </a:t>
                      </a:r>
                      <a:endParaRPr lang="en-US" altLang="ko-KR" sz="1400" b="1" spc="-4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아니하거나 지붕 지지대에 놓여 있을 때를 제외하고 작동 중인 때에는 항상 닫힌 상태</a:t>
                      </a:r>
                      <a:endParaRPr lang="en-US" altLang="ko-KR" sz="1400" b="1" spc="-4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여야 한다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(5) </a:t>
                      </a:r>
                      <a:r>
                        <a:rPr lang="ko-KR" altLang="en-US" sz="1400" b="1" spc="-40" dirty="0" err="1" smtClean="0">
                          <a:solidFill>
                            <a:srgbClr val="FFFF00"/>
                          </a:solidFill>
                        </a:rPr>
                        <a:t>림환기구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는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spc="-40" dirty="0" err="1" smtClean="0">
                          <a:solidFill>
                            <a:schemeClr val="bg1"/>
                          </a:solidFill>
                        </a:rPr>
                        <a:t>개스킷이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 장착되어야 하며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부상지붕이 지붕지지대에서 떨어져 부상하고 </a:t>
                      </a:r>
                      <a:endParaRPr lang="en-US" altLang="ko-KR" sz="1400" b="1" spc="-4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538163" indent="-269875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spc="-40" dirty="0" smtClean="0">
                          <a:solidFill>
                            <a:schemeClr val="bg1"/>
                          </a:solidFill>
                        </a:rPr>
                        <a:t>있거나 사용자가 필요할 때에만 열리도록 설치하여야 한다</a:t>
                      </a:r>
                      <a:r>
                        <a:rPr lang="en-US" altLang="ko-KR" sz="1400" b="1" spc="-4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ko-KR" altLang="en-US" sz="1400" b="1" spc="-4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/>
          </p:nvPr>
        </p:nvGraphicFramePr>
        <p:xfrm>
          <a:off x="365319" y="5956594"/>
          <a:ext cx="8413360" cy="67188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고정형지붕내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부상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지붕이 설치된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유체의 수위에 따라 부상지붕이 상하로 이동하므로 휘발성이 높은 유체의 증발손실을 최소화 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고정형지붕은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외기로 인한 유체오염을 방지하고 부상지붕 사이의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빈공간은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외부온도의 단열재 역할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98229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100600" y="1292498"/>
            <a:ext cx="8942800" cy="1662920"/>
            <a:chOff x="142474" y="1456392"/>
            <a:chExt cx="8942800" cy="1662920"/>
          </a:xfrm>
        </p:grpSpPr>
        <p:pic>
          <p:nvPicPr>
            <p:cNvPr id="3" name="_x289025880" descr="EMB00001bbc337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666" y="1460947"/>
              <a:ext cx="1980000" cy="131514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_x289027080" descr="EMB00001bbc337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9135" y="1469573"/>
              <a:ext cx="1980000" cy="129146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_x289028600" descr="EMB00001bbc337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604" y="1456392"/>
              <a:ext cx="1980000" cy="130057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_x289026920" descr="EMB00001bbc337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8073" y="1469573"/>
              <a:ext cx="1980000" cy="12960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42474" y="2784251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폼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55800" y="2784250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지렛대구조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69126" y="2784249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err="1" smtClean="0"/>
                <a:t>유체충진형</a:t>
              </a:r>
              <a:r>
                <a:rPr lang="ko-KR" altLang="en-US" sz="1400" b="1" dirty="0" smtClean="0"/>
                <a:t>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38604" y="2811535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이중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3195828" y="3024432"/>
            <a:ext cx="2995422" cy="2103120"/>
            <a:chOff x="3195828" y="3533376"/>
            <a:chExt cx="2995422" cy="2103120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5828" y="3533376"/>
              <a:ext cx="2752344" cy="2103120"/>
            </a:xfrm>
            <a:prstGeom prst="rect">
              <a:avLst/>
            </a:prstGeom>
          </p:spPr>
        </p:pic>
        <p:sp>
          <p:nvSpPr>
            <p:cNvPr id="13" name="직사각형 12"/>
            <p:cNvSpPr/>
            <p:nvPr/>
          </p:nvSpPr>
          <p:spPr>
            <a:xfrm>
              <a:off x="4408098" y="3533376"/>
              <a:ext cx="1138687" cy="1932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800" b="1" dirty="0" smtClean="0">
                  <a:solidFill>
                    <a:schemeClr val="tx1"/>
                  </a:solidFill>
                </a:rPr>
                <a:t>     </a:t>
              </a:r>
              <a:r>
                <a:rPr lang="ko-KR" altLang="en-US" sz="1000" b="1" dirty="0" err="1" smtClean="0">
                  <a:solidFill>
                    <a:schemeClr val="tx1"/>
                  </a:solidFill>
                </a:rPr>
                <a:t>고정형지붕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5467350" y="3987800"/>
              <a:ext cx="723900" cy="292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5427237" y="4489333"/>
              <a:ext cx="723900" cy="3820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ko-KR" altLang="en-US" sz="1000" b="1" dirty="0" smtClean="0">
                  <a:solidFill>
                    <a:schemeClr val="tx1"/>
                  </a:solidFill>
                </a:rPr>
                <a:t>부상지붕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1" name="타원 20"/>
          <p:cNvSpPr/>
          <p:nvPr/>
        </p:nvSpPr>
        <p:spPr>
          <a:xfrm>
            <a:off x="1535502" y="1682150"/>
            <a:ext cx="388189" cy="439947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3663351" y="1832758"/>
            <a:ext cx="388189" cy="439947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5034667" y="1950393"/>
            <a:ext cx="388189" cy="439947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8238981" y="1395360"/>
            <a:ext cx="388189" cy="877345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171" y="5430393"/>
            <a:ext cx="1010061" cy="1106857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92" y="3032864"/>
            <a:ext cx="2283894" cy="35130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3303926" y="5037100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내부부상지붕형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46404" y="6538140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림환기구</a:t>
            </a:r>
            <a:r>
              <a:rPr lang="ko-KR" altLang="en-US" sz="1400" b="1" dirty="0" smtClean="0"/>
              <a:t> 원리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50356" y="3032614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부상지붕 </a:t>
            </a:r>
            <a:r>
              <a:rPr lang="ko-KR" altLang="en-US" sz="1050" b="1" dirty="0" err="1" smtClean="0"/>
              <a:t>상승시</a:t>
            </a:r>
            <a:r>
              <a:rPr lang="ko-KR" altLang="en-US" sz="1050" b="1" dirty="0" smtClean="0"/>
              <a:t>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50356" y="4796105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부상지붕 </a:t>
            </a:r>
            <a:r>
              <a:rPr lang="ko-KR" altLang="en-US" sz="1050" b="1" dirty="0" err="1" smtClean="0"/>
              <a:t>하강시</a:t>
            </a:r>
            <a:r>
              <a:rPr lang="ko-KR" altLang="en-US" sz="1050" b="1" dirty="0" smtClean="0"/>
              <a:t>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cxnSp>
        <p:nvCxnSpPr>
          <p:cNvPr id="33" name="직선 연결선 32"/>
          <p:cNvCxnSpPr/>
          <p:nvPr/>
        </p:nvCxnSpPr>
        <p:spPr>
          <a:xfrm flipV="1">
            <a:off x="5355212" y="2933076"/>
            <a:ext cx="1131852" cy="806538"/>
          </a:xfrm>
          <a:prstGeom prst="line">
            <a:avLst/>
          </a:prstGeom>
          <a:ln w="1397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타원 36"/>
          <p:cNvSpPr/>
          <p:nvPr/>
        </p:nvSpPr>
        <p:spPr>
          <a:xfrm>
            <a:off x="655609" y="3478856"/>
            <a:ext cx="974784" cy="292100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1587263" y="3488969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>
                <a:solidFill>
                  <a:srgbClr val="C00000"/>
                </a:solidFill>
              </a:rPr>
              <a:t>가스켓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100600" y="1104181"/>
            <a:ext cx="8942800" cy="18239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" name="직선 화살표 연결선 43"/>
          <p:cNvCxnSpPr>
            <a:endCxn id="27" idx="3"/>
          </p:cNvCxnSpPr>
          <p:nvPr/>
        </p:nvCxnSpPr>
        <p:spPr>
          <a:xfrm flipH="1">
            <a:off x="2561686" y="3750579"/>
            <a:ext cx="2614163" cy="1038791"/>
          </a:xfrm>
          <a:prstGeom prst="straightConnector1">
            <a:avLst/>
          </a:prstGeom>
          <a:ln w="1397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013866" y="6532314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림환기구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46" name="그림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276" y="4676926"/>
            <a:ext cx="3531124" cy="1868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" name="TextBox 46"/>
          <p:cNvSpPr txBox="1"/>
          <p:nvPr/>
        </p:nvSpPr>
        <p:spPr>
          <a:xfrm>
            <a:off x="6104503" y="6541597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자동환기구</a:t>
            </a:r>
            <a:r>
              <a:rPr lang="ko-KR" altLang="en-US" sz="1400" b="1" dirty="0" smtClean="0"/>
              <a:t> 원리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48" name="타원 47"/>
          <p:cNvSpPr/>
          <p:nvPr/>
        </p:nvSpPr>
        <p:spPr>
          <a:xfrm>
            <a:off x="6918760" y="5127551"/>
            <a:ext cx="600901" cy="217325"/>
          </a:xfrm>
          <a:prstGeom prst="ellipse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Box 48"/>
          <p:cNvSpPr txBox="1"/>
          <p:nvPr/>
        </p:nvSpPr>
        <p:spPr>
          <a:xfrm>
            <a:off x="7467905" y="5114646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>
                <a:solidFill>
                  <a:srgbClr val="C00000"/>
                </a:solidFill>
              </a:rPr>
              <a:t>가스켓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954718" y="4704851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부상지붕 </a:t>
            </a:r>
            <a:r>
              <a:rPr lang="ko-KR" altLang="en-US" sz="1050" b="1" dirty="0" err="1" smtClean="0"/>
              <a:t>상승시</a:t>
            </a:r>
            <a:r>
              <a:rPr lang="ko-KR" altLang="en-US" sz="1050" b="1" dirty="0" smtClean="0"/>
              <a:t>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6050419" y="6250846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평상시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7143041" y="4719422"/>
            <a:ext cx="234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/>
              <a:t>[</a:t>
            </a:r>
            <a:r>
              <a:rPr lang="en-US" altLang="ko-KR" sz="1050" b="1" dirty="0" smtClean="0"/>
              <a:t> </a:t>
            </a:r>
            <a:r>
              <a:rPr lang="ko-KR" altLang="en-US" sz="1050" b="1" dirty="0" smtClean="0"/>
              <a:t>부상지붕 </a:t>
            </a:r>
            <a:r>
              <a:rPr lang="ko-KR" altLang="en-US" sz="1050" b="1" dirty="0" err="1" smtClean="0"/>
              <a:t>하강시</a:t>
            </a:r>
            <a:r>
              <a:rPr lang="ko-KR" altLang="en-US" sz="1050" b="1" dirty="0" smtClean="0"/>
              <a:t> </a:t>
            </a:r>
            <a:r>
              <a:rPr lang="en-US" altLang="ko-KR" sz="1050" b="1" dirty="0" smtClean="0"/>
              <a:t>]</a:t>
            </a:r>
            <a:endParaRPr lang="en-US" altLang="ko-KR" sz="1050" b="1" dirty="0"/>
          </a:p>
        </p:txBody>
      </p:sp>
      <p:cxnSp>
        <p:nvCxnSpPr>
          <p:cNvPr id="53" name="직선 화살표 연결선 52"/>
          <p:cNvCxnSpPr/>
          <p:nvPr/>
        </p:nvCxnSpPr>
        <p:spPr>
          <a:xfrm>
            <a:off x="4320411" y="3736008"/>
            <a:ext cx="1203474" cy="940918"/>
          </a:xfrm>
          <a:prstGeom prst="straightConnector1">
            <a:avLst/>
          </a:prstGeom>
          <a:ln w="1397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그림 5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003" y="3051477"/>
            <a:ext cx="657867" cy="1277411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6787368" y="4337326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자동환기구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102158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74426"/>
            <a:ext cx="9144000" cy="4431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외부부상지붕형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저장시설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/>
          </p:nvPr>
        </p:nvGraphicFramePr>
        <p:xfrm>
          <a:off x="365319" y="1657142"/>
          <a:ext cx="8413361" cy="262391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48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 </a:t>
                      </a:r>
                      <a:r>
                        <a:rPr kumimoji="0" lang="ko-KR" altLang="en-US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저장시설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</a:pP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외부부상지붕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(External floating roof)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형 저장시설의 경우</a:t>
                      </a:r>
                    </a:p>
                    <a:p>
                      <a:pPr marL="342900" indent="-80963" fontAlgn="base">
                        <a:lnSpc>
                          <a:spcPct val="100000"/>
                        </a:lnSpc>
                        <a:buAutoNum type="arabicParenBoth"/>
                      </a:pP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외부부상지붕은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폰툰식</a:t>
                      </a: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(Pontoon type)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이거나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이중갑문식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 덮개</a:t>
                      </a: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(Double deck type 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     cover)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구조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이어야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(2)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저장용기 내벽과 부상지붕의 상단 가장자리에는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이중 밀폐장치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를 설치하여야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(3)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부상지붕은 초기 충전 시와 저장용기가 완전히 비어 재충전할 경우를 제외하고는 </a:t>
                      </a:r>
                      <a:endParaRPr lang="en-US" altLang="ko-KR" sz="1400" b="1" i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항상 액체표면에 떠 있어야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(4) </a:t>
                      </a:r>
                      <a:r>
                        <a:rPr lang="ko-KR" altLang="en-US" sz="1400" b="1" i="0" dirty="0" err="1" smtClean="0">
                          <a:solidFill>
                            <a:schemeClr val="bg1"/>
                          </a:solidFill>
                        </a:rPr>
                        <a:t>자동환기구와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i="0" dirty="0" err="1" smtClean="0">
                          <a:solidFill>
                            <a:schemeClr val="bg1"/>
                          </a:solidFill>
                        </a:rPr>
                        <a:t>림환기구를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제외하고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부상지붕에 설치되는 각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개구부의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 하부 끝은      </a:t>
                      </a:r>
                      <a:endParaRPr lang="en-US" altLang="ko-KR" sz="1400" b="1" i="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액체표면 아래에 잠길 수 있도록 설계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되어야 하며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각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개구부의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 상부에는 덮개를 </a:t>
                      </a:r>
                      <a:endParaRPr lang="en-US" altLang="ko-KR" sz="1400" b="1" i="0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ko-KR" altLang="en-US" sz="1400" b="1" i="0" dirty="0" smtClean="0">
                          <a:solidFill>
                            <a:srgbClr val="FFFF00"/>
                          </a:solidFill>
                        </a:rPr>
                        <a:t>설치하여 작동 중인 경우를 제외하고는 항상 틈이 없이 밀폐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되도록 하여야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(5) </a:t>
                      </a:r>
                      <a:r>
                        <a:rPr lang="ko-KR" altLang="en-US" sz="1400" b="1" i="0" dirty="0" err="1" smtClean="0">
                          <a:solidFill>
                            <a:srgbClr val="FFFF00"/>
                          </a:solidFill>
                        </a:rPr>
                        <a:t>자동환기구</a:t>
                      </a:r>
                      <a:r>
                        <a:rPr lang="ko-KR" altLang="en-US" sz="1400" b="1" i="0" dirty="0" err="1" smtClean="0">
                          <a:solidFill>
                            <a:schemeClr val="bg1"/>
                          </a:solidFill>
                        </a:rPr>
                        <a:t>는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i="0" dirty="0" err="1" smtClean="0">
                          <a:solidFill>
                            <a:schemeClr val="bg1"/>
                          </a:solidFill>
                        </a:rPr>
                        <a:t>개스킷이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 장착되어야 하며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부상지붕이 </a:t>
                      </a:r>
                      <a:r>
                        <a:rPr lang="ko-KR" altLang="en-US" sz="1400" b="1" i="0" spc="-100" baseline="0" dirty="0" smtClean="0">
                          <a:solidFill>
                            <a:schemeClr val="bg1"/>
                          </a:solidFill>
                        </a:rPr>
                        <a:t>액체표면에 떠있지 아니하거나 </a:t>
                      </a:r>
                      <a:endParaRPr lang="en-US" altLang="ko-KR" sz="1400" b="1" i="0" spc="-100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61937" indent="0" fontAlgn="base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     </a:t>
                      </a:r>
                      <a:r>
                        <a:rPr lang="en-US" altLang="ko-KR" sz="1400" b="1" i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i="0" dirty="0" smtClean="0">
                          <a:solidFill>
                            <a:schemeClr val="bg1"/>
                          </a:solidFill>
                        </a:rPr>
                        <a:t>지붕지지대에 놓여 있을 때를 제외한 작동 중에는 항상 닫힌 상태이어야 한다</a:t>
                      </a:r>
                      <a:r>
                        <a:rPr lang="en-US" altLang="ko-KR" sz="1400" b="1" i="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ko-KR" altLang="en-US" sz="1400" b="1" spc="-4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/>
          </p:nvPr>
        </p:nvGraphicFramePr>
        <p:xfrm>
          <a:off x="365319" y="4438348"/>
          <a:ext cx="8413360" cy="45852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유체의 수위에 따라 상하로 이동하는 부상지붕이 설치된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유체의 수위에 따라 부상지붕이 상하로 이동하므로 휘발성이 높은 유체의 증발손실을 최소화 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319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3464417" y="850006"/>
            <a:ext cx="2229402" cy="17966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730599" y="2865627"/>
            <a:ext cx="7682802" cy="3792367"/>
            <a:chOff x="730599" y="2904264"/>
            <a:chExt cx="7682802" cy="3792367"/>
          </a:xfrm>
        </p:grpSpPr>
        <p:grpSp>
          <p:nvGrpSpPr>
            <p:cNvPr id="6" name="그룹 5"/>
            <p:cNvGrpSpPr/>
            <p:nvPr/>
          </p:nvGrpSpPr>
          <p:grpSpPr>
            <a:xfrm>
              <a:off x="730599" y="2904264"/>
              <a:ext cx="7682802" cy="2376000"/>
              <a:chOff x="705198" y="1519707"/>
              <a:chExt cx="7682802" cy="2376000"/>
            </a:xfrm>
          </p:grpSpPr>
          <p:pic>
            <p:nvPicPr>
              <p:cNvPr id="2" name="그림 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2" b="8403"/>
              <a:stretch/>
            </p:blipFill>
            <p:spPr>
              <a:xfrm>
                <a:off x="705198" y="1519707"/>
                <a:ext cx="3387396" cy="237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5" name="그림 4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3" t="2629" r="2068" b="216"/>
              <a:stretch/>
            </p:blipFill>
            <p:spPr>
              <a:xfrm>
                <a:off x="4896000" y="1519707"/>
                <a:ext cx="3492000" cy="237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434" y="5306103"/>
              <a:ext cx="2903861" cy="1390528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4345" y="5306765"/>
              <a:ext cx="2886112" cy="1351225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248029" y="6562103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폰툰식</a:t>
            </a:r>
            <a:r>
              <a:rPr lang="ko-KR" altLang="en-US" sz="1400" b="1" dirty="0" smtClean="0"/>
              <a:t> 구조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grpSp>
        <p:nvGrpSpPr>
          <p:cNvPr id="14" name="그룹 13"/>
          <p:cNvGrpSpPr/>
          <p:nvPr/>
        </p:nvGrpSpPr>
        <p:grpSpPr>
          <a:xfrm>
            <a:off x="3372907" y="996945"/>
            <a:ext cx="2346670" cy="1649739"/>
            <a:chOff x="3447232" y="1254525"/>
            <a:chExt cx="2346670" cy="1649739"/>
          </a:xfrm>
        </p:grpSpPr>
        <p:pic>
          <p:nvPicPr>
            <p:cNvPr id="10" name="_x289026920" descr="EMB00001bbc337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6701" y="1254525"/>
              <a:ext cx="1980000" cy="12960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447232" y="2596487"/>
              <a:ext cx="2346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/>
                <a:t>&lt; </a:t>
              </a:r>
              <a:r>
                <a:rPr lang="ko-KR" altLang="en-US" sz="1400" b="1" dirty="0" smtClean="0"/>
                <a:t>이중 밀봉장치 </a:t>
              </a:r>
              <a:r>
                <a:rPr lang="en-US" altLang="ko-KR" sz="1400" b="1" dirty="0" smtClean="0"/>
                <a:t>&gt;</a:t>
              </a:r>
              <a:endParaRPr lang="en-US" altLang="ko-KR" sz="1400" b="1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494066" y="6550223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이중갑문식</a:t>
            </a:r>
            <a:r>
              <a:rPr lang="ko-KR" altLang="en-US" sz="1400" b="1" dirty="0" smtClean="0"/>
              <a:t> 덮개구조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cxnSp>
        <p:nvCxnSpPr>
          <p:cNvPr id="16" name="직선 연결선 15"/>
          <p:cNvCxnSpPr/>
          <p:nvPr/>
        </p:nvCxnSpPr>
        <p:spPr>
          <a:xfrm flipV="1">
            <a:off x="3763791" y="2646684"/>
            <a:ext cx="354204" cy="671742"/>
          </a:xfrm>
          <a:prstGeom prst="line">
            <a:avLst/>
          </a:prstGeom>
          <a:ln w="1397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H="1" flipV="1">
            <a:off x="4998721" y="2646684"/>
            <a:ext cx="812366" cy="751836"/>
          </a:xfrm>
          <a:prstGeom prst="line">
            <a:avLst/>
          </a:prstGeom>
          <a:ln w="1397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21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110"/>
            <a:ext cx="914400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고정형지붕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저장시설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/>
          </p:nvPr>
        </p:nvGraphicFramePr>
        <p:xfrm>
          <a:off x="365319" y="1657144"/>
          <a:ext cx="8413361" cy="539426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 </a:t>
                      </a:r>
                      <a:r>
                        <a:rPr kumimoji="0" lang="ko-KR" altLang="en-US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저장시설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라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고정형지붕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(Fixed roof)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저장시설의 경우 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1)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공정배출시설 나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)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의 시설관리기준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을 따른다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/>
          </p:nvPr>
        </p:nvGraphicFramePr>
        <p:xfrm>
          <a:off x="365319" y="2324884"/>
          <a:ext cx="8413360" cy="216540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고정형지붕내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유체를 저장하는 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설치비가 저렴하고 일반적으로 가장 많이 사용되는 저장시설</a:t>
                      </a:r>
                      <a:endParaRPr kumimoji="1" lang="en-US" altLang="ko-KR" sz="1400" b="1" u="none" kern="1200" baseline="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유체 입출고시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Filling loss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 발생하고 </a:t>
                      </a:r>
                      <a:r>
                        <a:rPr kumimoji="1" lang="ko-KR" altLang="en-US" sz="1400" b="1" kern="1200" dirty="0" err="1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저장시에도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일교차 등에 의하여 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Breathing loss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 발생하여 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제품의 증발손실이 큼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1)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공정배출시설 나</a:t>
                      </a: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의 시설관리기준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공정배출가스 처리시설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보일러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가열시설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소각시설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직접연소에 의한 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회수에 의한 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그 밖의 방지시설</a:t>
                      </a:r>
                      <a:r>
                        <a:rPr kumimoji="1" lang="en-US" altLang="ko-KR" sz="1200" b="1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로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</a:t>
                      </a:r>
                      <a:r>
                        <a:rPr kumimoji="1" lang="ko-KR" altLang="en-US" sz="1400" b="1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연결하여 처리</a:t>
                      </a:r>
                      <a:endParaRPr kumimoji="1" lang="en-US" altLang="ko-KR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보일러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가열시설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소각시설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내부 연소온도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800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℃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체류시간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0.5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초 이상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 운영기록부 작성</a:t>
                      </a:r>
                      <a:endParaRPr kumimoji="1" lang="en-US" altLang="ko-KR" sz="1400" b="1" u="none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-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직접연소에 의한 시설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회수에 의한 시설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그 밖의 방지시설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</a:t>
                      </a:r>
                      <a:r>
                        <a:rPr kumimoji="1" lang="ko-KR" altLang="en-US" sz="1400" b="1" u="none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관리대상물질 저감효율 </a:t>
                      </a:r>
                      <a:r>
                        <a:rPr kumimoji="1" lang="en-US" altLang="ko-KR" sz="1400" b="1" u="none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or THC </a:t>
                      </a:r>
                      <a:r>
                        <a:rPr kumimoji="1" lang="ko-KR" altLang="en-US" sz="1400" b="1" u="none" kern="1200" spc="-50" baseline="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배출기준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1" lang="en-US" altLang="ko-KR" sz="1400" b="1" u="none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준수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반기 </a:t>
                      </a:r>
                      <a:r>
                        <a:rPr kumimoji="1" lang="en-US" altLang="ko-KR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회 운영기록부 작성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4" y="4604427"/>
            <a:ext cx="2952750" cy="2238375"/>
          </a:xfrm>
          <a:prstGeom prst="rect">
            <a:avLst/>
          </a:prstGeom>
        </p:spPr>
      </p:pic>
      <p:sp>
        <p:nvSpPr>
          <p:cNvPr id="6" name="굽은 화살표 5"/>
          <p:cNvSpPr/>
          <p:nvPr/>
        </p:nvSpPr>
        <p:spPr>
          <a:xfrm>
            <a:off x="4425352" y="4532363"/>
            <a:ext cx="646981" cy="440930"/>
          </a:xfrm>
          <a:prstGeom prst="bentArrow">
            <a:avLst>
              <a:gd name="adj1" fmla="val 14919"/>
              <a:gd name="adj2" fmla="val 1744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3926" y="6555333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고정형지붕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30947" y="4473360"/>
            <a:ext cx="3321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C00000"/>
                </a:solidFill>
              </a:rPr>
              <a:t>공정배출가스 처리시설로 연결처리</a:t>
            </a:r>
            <a:endParaRPr lang="en-US" altLang="ko-K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00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87"/>
          <p:cNvGraphicFramePr>
            <a:graphicFrameLocks noGrp="1"/>
          </p:cNvGraphicFramePr>
          <p:nvPr>
            <p:extLst/>
          </p:nvPr>
        </p:nvGraphicFramePr>
        <p:xfrm>
          <a:off x="365319" y="1132570"/>
          <a:ext cx="8413360" cy="1170791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1170791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고정형지붕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저장시설의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공정배출가스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처리시설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연결관의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구조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일반적으로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대기밸브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(Breather Valve)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 부착된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통기관을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설치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방지시설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방향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토출측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벤트형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대기밸브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-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생산공정의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화재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폭팔시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화염의 역류를 방지하기 위한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무변통기관</a:t>
                      </a:r>
                      <a:r>
                        <a:rPr kumimoji="1" lang="en-US" altLang="ko-KR" sz="12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(Open Vent)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을 설치하는 경우</a:t>
                      </a: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포집시설을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설치하여 연결하되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통기관을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완전히 감싸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배출가스가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외부로 새어 나가는 것을 방지하고</a:t>
                      </a:r>
                      <a:endParaRPr kumimoji="1" lang="en-US" altLang="ko-KR" sz="1400" b="1" u="none" kern="120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시설관리기준의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포집유속의</a:t>
                      </a:r>
                      <a:r>
                        <a:rPr kumimoji="1" lang="ko-KR" altLang="en-US" sz="1400" b="1" u="none" kern="120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기준을 준수</a:t>
                      </a:r>
                      <a:r>
                        <a:rPr kumimoji="1" lang="ko-KR" altLang="en-US" sz="14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해야 한다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.(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포위식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0.5m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/s,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외부식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측ㆍ하방형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0.5m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/s, </a:t>
                      </a:r>
                      <a:r>
                        <a:rPr kumimoji="1" lang="ko-KR" altLang="en-US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상방형</a:t>
                      </a:r>
                      <a:r>
                        <a:rPr kumimoji="1" lang="ko-KR" altLang="en-US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u="none" kern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1.0m</a:t>
                      </a:r>
                      <a:r>
                        <a:rPr kumimoji="1" lang="en-US" altLang="ko-KR" sz="1200" b="1" u="none" kern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/s)</a:t>
                      </a:r>
                      <a:endParaRPr kumimoji="1" lang="en-US" altLang="ko-KR" sz="1400" b="1" u="none" kern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1025" name="_x228230848" descr="EMB00002494306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81" y="2936478"/>
            <a:ext cx="7755038" cy="260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02447" y="5545444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무변통기관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연결방식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59689" y="5545444"/>
            <a:ext cx="234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대기밸브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연결방식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</p:spTree>
    <p:extLst>
      <p:ext uri="{BB962C8B-B14F-4D97-AF65-F5344CB8AC3E}">
        <p14:creationId xmlns:p14="http://schemas.microsoft.com/office/powerpoint/2010/main" val="282423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저장시설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065143"/>
              </p:ext>
            </p:extLst>
          </p:nvPr>
        </p:nvGraphicFramePr>
        <p:xfrm>
          <a:off x="365319" y="1657144"/>
          <a:ext cx="8413361" cy="262391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육상출하시설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가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관리기준은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관리대상물질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농도의 합이 </a:t>
                      </a:r>
                      <a:r>
                        <a:rPr lang="en-US" altLang="ko-KR" sz="14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5wt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%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이상 되는 유체를 포함하거나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접촉하게 되는 </a:t>
                      </a:r>
                      <a:r>
                        <a:rPr lang="ko-KR" altLang="en-US" sz="1400" b="1" spc="-3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육상출하시설과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3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저유소의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3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출하시설을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대상으로 한다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다만 </a:t>
                      </a:r>
                      <a:r>
                        <a:rPr lang="ko-KR" altLang="en-US" sz="1400" b="1" spc="-3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철도를 이용하는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육상출하시설은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제외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marR="0" indent="-2619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나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육상출하시설은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하부적하방식에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적합한 구조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이어야 하며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하부적하방식에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적합하지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아니한 차량이나 시설에 대하여는 제품을 출하하여서는 아니 된다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다만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-3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자일렌함유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3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에폭시수지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초산 등 상온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(25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℃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에서 점도가 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10,000</a:t>
                      </a:r>
                      <a:r>
                        <a:rPr lang="ko-KR" altLang="en-US" sz="1400" b="1" spc="-3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센티푸아즈</a:t>
                      </a:r>
                      <a:r>
                        <a:rPr lang="en-US" altLang="ko-KR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(Centipoise) </a:t>
                      </a:r>
                      <a:r>
                        <a:rPr lang="ko-KR" altLang="en-US" sz="1400" b="1" spc="-3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이상으로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물질흐름이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정지되는 특성 때문에 하부로 싣는 작업이 불가능한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관리대상물질의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1400" b="1" spc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marR="0" indent="-2619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경우에는 그러하지 아니하다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marR="0" indent="-2619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다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가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의 유체 출하 시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관리대상물질이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대기 중에 배출되지 않도록 하고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출하과정에서</a:t>
                      </a:r>
                      <a:endParaRPr lang="en-US" altLang="ko-KR" sz="1400" b="1" spc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marR="0" indent="-2619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배출되는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관리대상물질은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회수하여 공정 중에서 재이용하거나 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1)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공정배출시설</a:t>
                      </a:r>
                      <a:endParaRPr lang="en-US" altLang="ko-KR" sz="1400" b="1" spc="0" baseline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marR="0" indent="-26193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나</a:t>
                      </a: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의 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시설관리기준에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따라 처리한다</a:t>
                      </a: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1400" b="1" spc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857778"/>
              </p:ext>
            </p:extLst>
          </p:nvPr>
        </p:nvGraphicFramePr>
        <p:xfrm>
          <a:off x="365319" y="4348695"/>
          <a:ext cx="8413360" cy="24516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0">
                <a:tc>
                  <a:txBody>
                    <a:bodyPr/>
                    <a:lstStyle/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하부적하방식과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동일한 성능을 가지는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상부적하방식의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경우</a:t>
                      </a:r>
                      <a:r>
                        <a:rPr kumimoji="1" lang="en-US" altLang="ko-KR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상부적하방식</a:t>
                      </a:r>
                      <a:r>
                        <a:rPr kumimoji="1" lang="ko-KR" altLang="en-US" sz="1400" b="1" u="none" kern="1200" baseline="0" dirty="0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1" u="none" kern="1200" baseline="0" dirty="0" err="1" smtClean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적용가능</a:t>
                      </a:r>
                      <a:endParaRPr kumimoji="1" lang="en-US" altLang="ko-KR" sz="1400" b="1" u="none" kern="1200" dirty="0" smtClean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255" y="4650582"/>
            <a:ext cx="3489322" cy="21894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6893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274838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Part </a:t>
            </a:r>
            <a:r>
              <a:rPr lang="en-US" altLang="ko-KR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.3 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업종별 시설관리기준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강선건조업</a:t>
            </a:r>
            <a:r>
              <a:rPr lang="ko-KR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등 </a:t>
            </a:r>
            <a:r>
              <a:rPr lang="en-US" altLang="ko-K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 </a:t>
            </a:r>
            <a:r>
              <a:rPr lang="en-US" altLang="ko-K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endParaRPr lang="en-US" altLang="ko-KR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0663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841377" y="2077534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적용업종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해당 여부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841377" y="3039341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50,000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㎥ 이상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옥내도장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유무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841377" y="4021656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관리대상물질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5wt</a:t>
            </a:r>
            <a:r>
              <a:rPr lang="en-US" altLang="ko-KR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% 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이상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함유도료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사용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" name="아래쪽 화살표 6"/>
          <p:cNvSpPr/>
          <p:nvPr/>
        </p:nvSpPr>
        <p:spPr>
          <a:xfrm>
            <a:off x="4370294" y="2733250"/>
            <a:ext cx="403412" cy="2868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9" name="아래쪽 화살표 8"/>
          <p:cNvSpPr/>
          <p:nvPr/>
        </p:nvSpPr>
        <p:spPr>
          <a:xfrm>
            <a:off x="4370294" y="3700219"/>
            <a:ext cx="403412" cy="2868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3841377" y="5989613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준수여부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확인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왼쪽 화살표 12"/>
          <p:cNvSpPr/>
          <p:nvPr/>
        </p:nvSpPr>
        <p:spPr>
          <a:xfrm>
            <a:off x="3460379" y="2189592"/>
            <a:ext cx="331694" cy="39893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73951" y="2219192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제도 </a:t>
            </a:r>
            <a:r>
              <a:rPr lang="ko-KR" altLang="en-US" b="1" dirty="0" err="1" smtClean="0"/>
              <a:t>적용대상</a:t>
            </a:r>
            <a:r>
              <a:rPr lang="ko-KR" altLang="en-US" b="1" dirty="0" smtClean="0"/>
              <a:t> 아님</a:t>
            </a: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5743134" y="5018113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제외시설만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구성여부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7634687" y="5027154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4" name="왼쪽 화살표 23"/>
          <p:cNvSpPr/>
          <p:nvPr/>
        </p:nvSpPr>
        <p:spPr>
          <a:xfrm flipH="1">
            <a:off x="7253687" y="5127929"/>
            <a:ext cx="331694" cy="398932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26" name="왼쪽 화살표 25"/>
          <p:cNvSpPr/>
          <p:nvPr/>
        </p:nvSpPr>
        <p:spPr>
          <a:xfrm>
            <a:off x="3460379" y="6099429"/>
            <a:ext cx="331694" cy="398932"/>
          </a:xfrm>
          <a:prstGeom prst="lef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직사각형 26"/>
          <p:cNvSpPr/>
          <p:nvPr/>
        </p:nvSpPr>
        <p:spPr>
          <a:xfrm>
            <a:off x="1949826" y="5996801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신고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왼쪽 화살표 27"/>
          <p:cNvSpPr/>
          <p:nvPr/>
        </p:nvSpPr>
        <p:spPr>
          <a:xfrm>
            <a:off x="1558622" y="6122507"/>
            <a:ext cx="331694" cy="398932"/>
          </a:xfrm>
          <a:prstGeom prst="lef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직사각형 28"/>
          <p:cNvSpPr/>
          <p:nvPr/>
        </p:nvSpPr>
        <p:spPr>
          <a:xfrm>
            <a:off x="48069" y="5993564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15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점검보고서</a:t>
            </a:r>
            <a:r>
              <a:rPr lang="ko-KR" altLang="en-US" sz="1400" spc="-15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제출</a:t>
            </a:r>
            <a:endParaRPr lang="en-US" altLang="ko-KR" sz="1400" spc="-15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수검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굽은 화살표 9"/>
          <p:cNvSpPr/>
          <p:nvPr/>
        </p:nvSpPr>
        <p:spPr>
          <a:xfrm flipV="1">
            <a:off x="2561191" y="3701855"/>
            <a:ext cx="1224582" cy="846802"/>
          </a:xfrm>
          <a:prstGeom prst="bentArrow">
            <a:avLst>
              <a:gd name="adj1" fmla="val 21100"/>
              <a:gd name="adj2" fmla="val 25000"/>
              <a:gd name="adj3" fmla="val 22600"/>
              <a:gd name="adj4" fmla="val 3475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88897" y="4172148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Y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7634686" y="6018362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15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점검보고서</a:t>
            </a:r>
            <a:r>
              <a:rPr lang="ko-KR" altLang="en-US" sz="1400" spc="-15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제출</a:t>
            </a:r>
            <a:endParaRPr lang="en-US" altLang="ko-KR" sz="1400" spc="-15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수검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1" name="왼쪽 화살표 30"/>
          <p:cNvSpPr/>
          <p:nvPr/>
        </p:nvSpPr>
        <p:spPr>
          <a:xfrm rot="16200000">
            <a:off x="8199462" y="5623829"/>
            <a:ext cx="331694" cy="398932"/>
          </a:xfrm>
          <a:prstGeom prst="lef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대응절차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949825" y="3041488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야외도장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유무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4" name="아래쪽 화살표 33"/>
          <p:cNvSpPr/>
          <p:nvPr/>
        </p:nvSpPr>
        <p:spPr>
          <a:xfrm flipV="1">
            <a:off x="2478742" y="2718463"/>
            <a:ext cx="403412" cy="28687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35" name="아래쪽 화살표 34"/>
          <p:cNvSpPr/>
          <p:nvPr/>
        </p:nvSpPr>
        <p:spPr>
          <a:xfrm>
            <a:off x="4370294" y="4711074"/>
            <a:ext cx="403412" cy="2868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36" name="왼쪽 화살표 35"/>
          <p:cNvSpPr/>
          <p:nvPr/>
        </p:nvSpPr>
        <p:spPr>
          <a:xfrm>
            <a:off x="3465896" y="3149157"/>
            <a:ext cx="331694" cy="39893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37" name="왼쪽 화살표 36"/>
          <p:cNvSpPr/>
          <p:nvPr/>
        </p:nvSpPr>
        <p:spPr>
          <a:xfrm flipH="1">
            <a:off x="5328484" y="4125076"/>
            <a:ext cx="331694" cy="39893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  <p:sp>
        <p:nvSpPr>
          <p:cNvPr id="38" name="직사각형 37"/>
          <p:cNvSpPr/>
          <p:nvPr/>
        </p:nvSpPr>
        <p:spPr>
          <a:xfrm>
            <a:off x="3841377" y="5018113"/>
            <a:ext cx="1461247" cy="6185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endParaRPr lang="en-US" altLang="ko-KR" sz="1400" dirty="0" smtClean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1400" dirty="0" err="1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제외시설</a:t>
            </a:r>
            <a:r>
              <a:rPr lang="ko-KR" altLang="en-US" sz="1400" dirty="0" smtClean="0">
                <a:solidFill>
                  <a:schemeClr val="bg2">
                    <a:lumMod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여부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743134" y="4170857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제도 </a:t>
            </a:r>
            <a:r>
              <a:rPr lang="ko-KR" altLang="en-US" b="1" dirty="0" err="1" smtClean="0"/>
              <a:t>적용대상</a:t>
            </a:r>
            <a:r>
              <a:rPr lang="ko-KR" altLang="en-US" b="1" dirty="0" smtClean="0"/>
              <a:t> 아님</a:t>
            </a:r>
            <a:endParaRPr lang="ko-KR" altLang="en-US" b="1" dirty="0"/>
          </a:p>
        </p:txBody>
      </p:sp>
      <p:sp>
        <p:nvSpPr>
          <p:cNvPr id="40" name="왼쪽 화살표 39"/>
          <p:cNvSpPr/>
          <p:nvPr/>
        </p:nvSpPr>
        <p:spPr>
          <a:xfrm flipH="1">
            <a:off x="5351930" y="5136970"/>
            <a:ext cx="331694" cy="398932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Y</a:t>
            </a:r>
            <a:endParaRPr lang="ko-KR" altLang="en-US" dirty="0"/>
          </a:p>
        </p:txBody>
      </p:sp>
      <p:sp>
        <p:nvSpPr>
          <p:cNvPr id="41" name="아래쪽 화살표 40"/>
          <p:cNvSpPr/>
          <p:nvPr/>
        </p:nvSpPr>
        <p:spPr>
          <a:xfrm>
            <a:off x="4370294" y="5667574"/>
            <a:ext cx="403412" cy="28687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611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551837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Part 3. 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</a:t>
            </a:r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주요내용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328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옥내도장시설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051200"/>
              </p:ext>
            </p:extLst>
          </p:nvPr>
        </p:nvGraphicFramePr>
        <p:xfrm>
          <a:off x="365319" y="1657144"/>
          <a:ext cx="8413361" cy="241055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옥내도장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가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관리기준은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관리대상물질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농도의 합이 </a:t>
                      </a:r>
                      <a:r>
                        <a:rPr lang="en-US" altLang="ko-KR" sz="1400" b="1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5wt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%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이상 함유하는 </a:t>
                      </a:r>
                      <a:r>
                        <a:rPr lang="ko-KR" altLang="en-US" sz="1400" b="1" spc="-15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도료를 이용하여 선박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또는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구성부붐품을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옥내에서 도장하는 시설</a:t>
                      </a:r>
                      <a:r>
                        <a:rPr lang="en-US" altLang="ko-KR" sz="1400" b="1" spc="-15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spc="-15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규모 </a:t>
                      </a:r>
                      <a:r>
                        <a:rPr lang="en-US" altLang="ko-KR" sz="1400" b="1" spc="-15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50,000</a:t>
                      </a:r>
                      <a:r>
                        <a:rPr lang="ko-KR" altLang="en-US" sz="1400" b="1" spc="-15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㎥ 이상</a:t>
                      </a:r>
                      <a:r>
                        <a:rPr lang="en-US" altLang="ko-KR" sz="1400" b="1" spc="-15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및 공정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을 대상으로 한다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나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옥내도장시설에서의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관리대상물질에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대한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포집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및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저감시설의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설치는 다음과 같이 설치하여야 한다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(1) 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기준시행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이전에 설치된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옥내도장시설은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년부터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년까지 설치를 완료</a:t>
                      </a:r>
                      <a:endParaRPr lang="en-US" altLang="ko-KR" sz="1400" b="1" spc="-2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  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하되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전체 대비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년까지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10% 2019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년까지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30%, 2020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년까지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60%, 2021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년</a:t>
                      </a:r>
                      <a:endParaRPr lang="en-US" altLang="ko-KR" sz="1400" b="1" spc="-2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  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까지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80%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이상 설치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되어야 한다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(2) 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 기준 시행 이후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신규로 설치되는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옥내도장시설은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년까지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100%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설치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되어야     </a:t>
                      </a:r>
                      <a:endParaRPr lang="en-US" altLang="ko-KR" sz="1400" b="1" spc="-20" baseline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    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한다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8044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옥내도장시설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658366"/>
              </p:ext>
            </p:extLst>
          </p:nvPr>
        </p:nvGraphicFramePr>
        <p:xfrm>
          <a:off x="365319" y="1657144"/>
          <a:ext cx="8413361" cy="3263992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94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옥내도장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다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도장공정에서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배출되는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관리대상물질이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포함된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배출가스는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적절한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포집시설을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1400" b="1" spc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설치하여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포집한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후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저감시설을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거쳐 배출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하여야 하며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포집시설은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관리대상물질이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1400" b="1" spc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가장 효과적으로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포집될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수 있도록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흡입방식</a:t>
                      </a:r>
                      <a:r>
                        <a:rPr lang="en-US" altLang="ko-KR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구조</a:t>
                      </a:r>
                      <a:r>
                        <a:rPr lang="en-US" altLang="ko-KR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흡입용량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등을 고려 설치</a:t>
                      </a:r>
                      <a:r>
                        <a:rPr lang="ko-KR" altLang="en-US" sz="1400" b="1" spc="-1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되어야</a:t>
                      </a:r>
                      <a:r>
                        <a:rPr lang="en-US" altLang="ko-KR" sz="1400" b="1" spc="-1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1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한다</a:t>
                      </a:r>
                      <a:r>
                        <a:rPr lang="en-US" altLang="ko-KR" sz="1400" b="1" spc="-1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라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포집된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배출가스는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직접연소에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의한 시설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축열식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연소산화와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축열식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촉매산화방식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이나 회수에 의한 시설 및 그 밖의 </a:t>
                      </a:r>
                      <a:r>
                        <a:rPr lang="ko-KR" altLang="en-US" sz="1400" b="1" spc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방지시설을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설치하여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배출가스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중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관리대상물질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1400" b="1" spc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농도를 </a:t>
                      </a:r>
                      <a:r>
                        <a:rPr lang="en-US" altLang="ko-KR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90% 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이상 저감하거나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배출가스의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총탄화수소</a:t>
                      </a:r>
                      <a:r>
                        <a:rPr lang="en-US" altLang="ko-KR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(THC) 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농도를 </a:t>
                      </a:r>
                      <a:r>
                        <a:rPr lang="en-US" altLang="ko-KR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100ppm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이내로</a:t>
                      </a:r>
                      <a:endParaRPr lang="en-US" altLang="ko-KR" sz="1400" b="1" spc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유지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하여야 한다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마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라</a:t>
                      </a:r>
                      <a:r>
                        <a:rPr lang="en-US" altLang="ko-KR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spc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의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방지시설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전단 또는 후단의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관리대상물질의</a:t>
                      </a:r>
                      <a:r>
                        <a:rPr lang="ko-KR" altLang="en-US" sz="1400" b="1" spc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농도는 </a:t>
                      </a:r>
                      <a:r>
                        <a:rPr lang="ko-KR" altLang="en-US" sz="1400" b="1" spc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대기오염공정시험기준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1400" b="1" spc="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상의 굴뚝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배출가스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중 탄화수소</a:t>
                      </a:r>
                      <a:r>
                        <a:rPr lang="en-US" altLang="ko-KR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(THC)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측정방법에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따라 연속 </a:t>
                      </a:r>
                      <a:r>
                        <a:rPr lang="en-US" altLang="ko-KR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400" b="1" spc="-10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회 측정한 </a:t>
                      </a:r>
                      <a:r>
                        <a:rPr lang="ko-KR" altLang="en-US" sz="1400" b="1" spc="-10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평균농도</a:t>
                      </a:r>
                      <a:r>
                        <a:rPr lang="ko-KR" altLang="en-US" sz="1400" b="1" spc="-10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로</a:t>
                      </a:r>
                      <a:r>
                        <a:rPr lang="ko-KR" altLang="en-US" sz="1400" b="1" spc="-1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한다</a:t>
                      </a:r>
                      <a:r>
                        <a:rPr lang="en-US" altLang="ko-KR" sz="1400" b="1" spc="-10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바</a:t>
                      </a: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다</a:t>
                      </a: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의 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관리대상물질의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외부 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비산비율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및 라</a:t>
                      </a: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의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방지시설의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저감효율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또는 탄화수소 </a:t>
                      </a:r>
                      <a:endParaRPr lang="en-US" altLang="ko-KR" sz="1400" b="1" spc="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배출기준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준수여부는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분기마다 </a:t>
                      </a: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회 점검하고</a:t>
                      </a: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그 내용을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증빙자료를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첨부하여 운영</a:t>
                      </a:r>
                      <a:endParaRPr lang="en-US" altLang="ko-KR" sz="1400" b="1" spc="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기록부에 기록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한다</a:t>
                      </a: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</a:t>
                      </a: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방지시설의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가동없이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도장작업을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실시하여서는 안되며</a:t>
                      </a: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사업자는 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일일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도장작업</a:t>
                      </a:r>
                      <a:endParaRPr lang="en-US" altLang="ko-KR" sz="1400" b="1" spc="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내용 및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방지시설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가동시간을</a:t>
                      </a:r>
                      <a:r>
                        <a:rPr lang="ko-KR" altLang="en-US" sz="1400" b="1" spc="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기록하여 관리</a:t>
                      </a:r>
                      <a:r>
                        <a:rPr lang="ko-KR" altLang="en-US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하여야 한다</a:t>
                      </a:r>
                      <a:r>
                        <a:rPr lang="en-US" altLang="ko-KR" sz="1400" b="1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2409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10826" y="6489809"/>
            <a:ext cx="3122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방지시설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운영기록부</a:t>
            </a:r>
            <a:r>
              <a:rPr lang="ko-KR" altLang="en-US" sz="1400" b="1" dirty="0" smtClean="0"/>
              <a:t> 작성예시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512" y="248488"/>
            <a:ext cx="6408975" cy="62413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8288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0133" y="6576910"/>
            <a:ext cx="3023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측정결과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증빙자료</a:t>
            </a:r>
            <a:r>
              <a:rPr lang="ko-KR" altLang="en-US" sz="1400" b="1" dirty="0" smtClean="0"/>
              <a:t> 작성예시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081" y="442588"/>
            <a:ext cx="4105838" cy="61522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직사각형 3"/>
          <p:cNvSpPr/>
          <p:nvPr/>
        </p:nvSpPr>
        <p:spPr>
          <a:xfrm>
            <a:off x="2590800" y="2734235"/>
            <a:ext cx="1120588" cy="3797850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8306" y="4371550"/>
            <a:ext cx="2583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C00000"/>
                </a:solidFill>
              </a:rPr>
              <a:t>최소 </a:t>
            </a:r>
            <a:r>
              <a:rPr lang="en-US" altLang="ko-KR" sz="1400" b="1" dirty="0" smtClean="0">
                <a:solidFill>
                  <a:srgbClr val="C00000"/>
                </a:solidFill>
              </a:rPr>
              <a:t>15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초 이하의 간격으로</a:t>
            </a:r>
            <a:endParaRPr lang="en-US" altLang="ko-KR" sz="1400" b="1" dirty="0" smtClean="0">
              <a:solidFill>
                <a:srgbClr val="C00000"/>
              </a:solidFill>
            </a:endParaRPr>
          </a:p>
          <a:p>
            <a:pPr algn="ctr"/>
            <a:r>
              <a:rPr lang="en-US" altLang="ko-KR" sz="1400" b="1" dirty="0" smtClean="0">
                <a:solidFill>
                  <a:srgbClr val="C00000"/>
                </a:solidFill>
              </a:rPr>
              <a:t>15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분간 측정한 </a:t>
            </a:r>
            <a:r>
              <a:rPr lang="en-US" altLang="ko-KR" sz="1400" b="1" dirty="0" smtClean="0">
                <a:solidFill>
                  <a:srgbClr val="C00000"/>
                </a:solidFill>
              </a:rPr>
              <a:t>raw data 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입력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90800" y="1783976"/>
            <a:ext cx="3935506" cy="493059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092833" y="1876616"/>
            <a:ext cx="2583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C00000"/>
                </a:solidFill>
              </a:rPr>
              <a:t>측정내역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 </a:t>
            </a:r>
            <a:r>
              <a:rPr lang="ko-KR" altLang="en-US" sz="1400" b="1" dirty="0" err="1" smtClean="0">
                <a:solidFill>
                  <a:srgbClr val="C00000"/>
                </a:solidFill>
              </a:rPr>
              <a:t>요약입력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604247" y="950262"/>
            <a:ext cx="3935506" cy="633518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33331" y="1113132"/>
            <a:ext cx="2583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C00000"/>
                </a:solidFill>
              </a:rPr>
              <a:t>시설개요</a:t>
            </a:r>
            <a:r>
              <a:rPr lang="ko-KR" altLang="en-US" sz="1400" b="1" dirty="0" smtClean="0">
                <a:solidFill>
                  <a:srgbClr val="C00000"/>
                </a:solidFill>
              </a:rPr>
              <a:t> 입력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10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54965"/>
            <a:ext cx="9144000" cy="4821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야외도장시설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516916"/>
              </p:ext>
            </p:extLst>
          </p:nvPr>
        </p:nvGraphicFramePr>
        <p:xfrm>
          <a:off x="365319" y="1657144"/>
          <a:ext cx="8413361" cy="3363091"/>
        </p:xfrm>
        <a:graphic>
          <a:graphicData uri="http://schemas.openxmlformats.org/drawingml/2006/table">
            <a:tbl>
              <a:tblPr/>
              <a:tblGrid>
                <a:gridCol w="1361881"/>
                <a:gridCol w="7051480"/>
              </a:tblGrid>
              <a:tr h="231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12960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야외도장</a:t>
                      </a:r>
                      <a:endParaRPr kumimoji="0" lang="ko-KR" altLang="en-US" sz="1400" b="1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가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관리기준은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관리대상물질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농도의 합이 </a:t>
                      </a:r>
                      <a:r>
                        <a:rPr lang="en-US" altLang="ko-KR" sz="1400" b="1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5wt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%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이상 함유하는 </a:t>
                      </a:r>
                      <a:r>
                        <a:rPr lang="ko-KR" altLang="en-US" sz="1400" b="1" spc="-15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도료를 이용하여 선박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또는 블록을 야외에서 도장하는 시설 및 공정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을 대상으로 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나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선벽도장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등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야외도장의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경우에도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관리대상물질을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최대한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포집하여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처리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하여야 하며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사업자는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야외도장시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비산배출되는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관리대상물질의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처리계획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및 실적이 있을 경우</a:t>
                      </a:r>
                      <a:endParaRPr lang="en-US" altLang="ko-KR" sz="1400" b="1" spc="-2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에는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점검보고서에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포함하여 제출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하여야 한다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1400" b="1" spc="-20" baseline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다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관리대상물질의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비산배출을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저감하기 위하여 다음 기준을 준수하여야 하며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이에</a:t>
                      </a:r>
                      <a:endParaRPr lang="en-US" altLang="ko-KR" sz="1400" b="1" spc="-20" baseline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대한 사항은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회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운영기록부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에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기록한다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(1)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고형분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함량 </a:t>
                      </a:r>
                      <a:r>
                        <a:rPr lang="en-US" altLang="ko-KR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70wt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%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이상인 도료의 사용을 </a:t>
                      </a:r>
                      <a:r>
                        <a:rPr lang="en-US" altLang="ko-KR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30wt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%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이상 유지</a:t>
                      </a:r>
                      <a:endParaRPr lang="en-US" altLang="ko-KR" sz="1400" b="1" spc="-2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(2)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휘발성유기화합물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함량이 적은 도료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(coal tar free epoxy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도료 등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의 사용</a:t>
                      </a:r>
                      <a:endParaRPr lang="en-US" altLang="ko-KR" sz="1400" b="1" spc="-2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  (3)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희석재의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사용은 총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도료사용량의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20wt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%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이내로 사용</a:t>
                      </a:r>
                      <a:endParaRPr lang="en-US" altLang="ko-KR" sz="1400" b="1" spc="-2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라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사업자는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도장공정의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표준화 등을 통해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단위면적당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도료사용량이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단계적으로 감소될 수 있도록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저감계획을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수립ㆍ시행</a:t>
                      </a:r>
                      <a:r>
                        <a:rPr lang="ko-KR" altLang="en-US" sz="1400" b="1" spc="-2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하여야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한다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  <a:tr h="5258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3) </a:t>
                      </a:r>
                      <a:r>
                        <a:rPr kumimoji="0" lang="ko-KR" altLang="en-US" sz="14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  타</a:t>
                      </a: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사업자는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도료 및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희석재의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월별 사용량을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옥내도장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및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야외도장으로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구분하여 기록</a:t>
                      </a:r>
                      <a:endParaRPr lang="en-US" altLang="ko-KR" sz="1400" b="1" spc="-20" baseline="0" dirty="0" smtClean="0">
                        <a:solidFill>
                          <a:srgbClr val="FFFF00"/>
                        </a:solidFill>
                        <a:latin typeface="+mn-ea"/>
                        <a:ea typeface="+mn-ea"/>
                      </a:endParaRPr>
                    </a:p>
                    <a:p>
                      <a:pPr marL="261938" indent="-261938" fontAlgn="base">
                        <a:lnSpc>
                          <a:spcPct val="100000"/>
                        </a:lnSpc>
                      </a:pP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하여야 하며</a:t>
                      </a:r>
                      <a:r>
                        <a:rPr lang="en-US" altLang="ko-KR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그 내용을 연간 </a:t>
                      </a:r>
                      <a:r>
                        <a:rPr lang="ko-KR" altLang="en-US" sz="1400" b="1" spc="-20" baseline="0" dirty="0" err="1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점검보고서에</a:t>
                      </a:r>
                      <a:r>
                        <a:rPr lang="ko-KR" altLang="en-US" sz="1400" b="1" spc="-20" baseline="0" dirty="0" smtClean="0">
                          <a:solidFill>
                            <a:srgbClr val="FFFF00"/>
                          </a:solidFill>
                          <a:latin typeface="+mn-ea"/>
                          <a:ea typeface="+mn-ea"/>
                        </a:rPr>
                        <a:t> 포함하여 제출</a:t>
                      </a:r>
                      <a:r>
                        <a:rPr lang="ko-KR" altLang="en-US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하여야 한다</a:t>
                      </a:r>
                      <a:r>
                        <a:rPr lang="en-US" altLang="ko-KR" sz="1400" b="1" spc="-2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6371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551837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Part 4.4 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공통기준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835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54965"/>
            <a:ext cx="9144000" cy="4821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관리담당자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지정ㆍ운영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4" name="Group 41"/>
          <p:cNvGraphicFramePr>
            <a:graphicFrameLocks noGrp="1"/>
          </p:cNvGraphicFramePr>
          <p:nvPr>
            <p:extLst/>
          </p:nvPr>
        </p:nvGraphicFramePr>
        <p:xfrm>
          <a:off x="365320" y="1657139"/>
          <a:ext cx="8413361" cy="506461"/>
        </p:xfrm>
        <a:graphic>
          <a:graphicData uri="http://schemas.openxmlformats.org/drawingml/2006/table">
            <a:tbl>
              <a:tblPr/>
              <a:tblGrid>
                <a:gridCol w="1091695"/>
                <a:gridCol w="7321666"/>
              </a:tblGrid>
              <a:tr h="261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3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일반기준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사업자는 비산배출의 저감을 위한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시설관리기준의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관리담당자를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지정ㆍ운영한다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Group 87"/>
          <p:cNvGraphicFramePr>
            <a:graphicFrameLocks noGrp="1"/>
          </p:cNvGraphicFramePr>
          <p:nvPr>
            <p:extLst/>
          </p:nvPr>
        </p:nvGraphicFramePr>
        <p:xfrm>
          <a:off x="365321" y="2317113"/>
          <a:ext cx="8413360" cy="88524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447675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비산배출의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저감을 위한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시설관리기준의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이행 등을 위해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관리담당자를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지정ㆍ운영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사업장의 고용 부담을 줄이기 위하여 관리담당자에 대한 특별한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자격기준은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없음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관리담당자가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여러명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있는 경우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담당자들을 총괄 관리하는 부서장을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관리담당자로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지정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인사발령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내부결재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업무분장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등 소정의 절차를 통해 지정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지정 증빙서류는 별도 보관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6" name="_x159637896" descr="EMB00000fb07634"/>
          <p:cNvPicPr>
            <a:picLocks noChangeAspect="1" noChangeArrowheads="1"/>
          </p:cNvPicPr>
          <p:nvPr/>
        </p:nvPicPr>
        <p:blipFill>
          <a:blip r:embed="rId3" cstate="print"/>
          <a:srcRect l="6348" t="4495" r="7376" b="4620"/>
          <a:stretch>
            <a:fillRect/>
          </a:stretch>
        </p:blipFill>
        <p:spPr bwMode="auto">
          <a:xfrm>
            <a:off x="3391949" y="3268441"/>
            <a:ext cx="2360101" cy="35895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350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41"/>
          <p:cNvGraphicFramePr>
            <a:graphicFrameLocks noGrp="1"/>
          </p:cNvGraphicFramePr>
          <p:nvPr>
            <p:extLst/>
          </p:nvPr>
        </p:nvGraphicFramePr>
        <p:xfrm>
          <a:off x="365319" y="1657139"/>
          <a:ext cx="8413361" cy="719821"/>
        </p:xfrm>
        <a:graphic>
          <a:graphicData uri="http://schemas.openxmlformats.org/drawingml/2006/table">
            <a:tbl>
              <a:tblPr/>
              <a:tblGrid>
                <a:gridCol w="1091695"/>
                <a:gridCol w="7321666"/>
              </a:tblGrid>
              <a:tr h="261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3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일반기준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사업자는 사업장 내외에서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나목에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따른 업종별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대기환경농도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파악을  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위하여 노력한다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/>
          </p:nvPr>
        </p:nvGraphicFramePr>
        <p:xfrm>
          <a:off x="365319" y="2514339"/>
          <a:ext cx="8413360" cy="109860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447675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대기환경농도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파악은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필수사항이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아닌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권고사항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파악방법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사업장 주변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관리대상물질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농도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자체측정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국가ㆍ연구기관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등의 오염도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조사결과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참조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국립환경과학원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연구자료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국가대기오염정보관리시스템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등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학술논문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및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연구보고서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등의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자료조사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154965"/>
            <a:ext cx="9144000" cy="4821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 주변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관리대상물질의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대기환경농도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파악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94990" y="3825709"/>
            <a:ext cx="8754018" cy="2569785"/>
            <a:chOff x="194990" y="3897426"/>
            <a:chExt cx="8754018" cy="2569785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990" y="3897426"/>
              <a:ext cx="2822810" cy="256978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0594" y="3899647"/>
              <a:ext cx="2822810" cy="256756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646"/>
            <a:stretch/>
          </p:blipFill>
          <p:spPr>
            <a:xfrm>
              <a:off x="6126198" y="3911211"/>
              <a:ext cx="2822810" cy="255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2" name="TextBox 11"/>
          <p:cNvSpPr txBox="1"/>
          <p:nvPr/>
        </p:nvSpPr>
        <p:spPr>
          <a:xfrm>
            <a:off x="1025146" y="6395494"/>
            <a:ext cx="1162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&lt; </a:t>
            </a:r>
            <a:r>
              <a:rPr lang="ko-KR" altLang="en-US" sz="1400" b="1" dirty="0" err="1" smtClean="0"/>
              <a:t>자체측정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ko-KR" alt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182836" y="6395493"/>
            <a:ext cx="27783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/>
              <a:t>&lt; </a:t>
            </a:r>
            <a:r>
              <a:rPr lang="ko-KR" altLang="en-US" sz="1400" b="1" dirty="0" err="1" smtClean="0"/>
              <a:t>국가대기오염정보관리시스템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ko-KR" altLang="en-US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956353" y="6393163"/>
            <a:ext cx="1162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smtClean="0"/>
              <a:t>&lt; </a:t>
            </a:r>
            <a:r>
              <a:rPr lang="ko-KR" altLang="en-US" sz="1400" b="1" dirty="0" err="1" smtClean="0"/>
              <a:t>학술논문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80754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1"/>
          <p:cNvGraphicFramePr>
            <a:graphicFrameLocks noGrp="1"/>
          </p:cNvGraphicFramePr>
          <p:nvPr>
            <p:extLst/>
          </p:nvPr>
        </p:nvGraphicFramePr>
        <p:xfrm>
          <a:off x="365319" y="1657139"/>
          <a:ext cx="8413361" cy="1573261"/>
        </p:xfrm>
        <a:graphic>
          <a:graphicData uri="http://schemas.openxmlformats.org/drawingml/2006/table">
            <a:tbl>
              <a:tblPr/>
              <a:tblGrid>
                <a:gridCol w="1091695"/>
                <a:gridCol w="7321666"/>
              </a:tblGrid>
              <a:tr h="261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3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일반기준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준수하여야 하는 시설 중에서 다음 각 호의 경우에는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시설관리기준의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적용대상에서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제외한다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(1)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연간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300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시간 미만 가동하는 시설이나 장비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가동시간을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확인할 수 있는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시설ㆍ장비나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자료 등이 있는 경우에 한함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(2)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연구개발시설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(3)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상시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진공상태로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가동되어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외부로 배출되지 않는 시설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제외시설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요건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4" name="Group 87"/>
          <p:cNvGraphicFramePr>
            <a:graphicFrameLocks noGrp="1"/>
          </p:cNvGraphicFramePr>
          <p:nvPr>
            <p:extLst/>
          </p:nvPr>
        </p:nvGraphicFramePr>
        <p:xfrm>
          <a:off x="365320" y="3374951"/>
          <a:ext cx="8413360" cy="237876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447675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제외시설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정의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관리대상물질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취급 및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취급함량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기준으로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시설관리기준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대상시설이나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제외요건을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충족하는 시설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증빙시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시설관리기준을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적용받지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않음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증빙방법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연간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300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시간 미만 가동하는 시설이나 장비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: </a:t>
                      </a:r>
                      <a:r>
                        <a:rPr kumimoji="0" lang="ko-KR" altLang="en-US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전년도 또는 최근 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년간 실제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가동시간</a:t>
                      </a:r>
                      <a:r>
                        <a:rPr kumimoji="0" lang="en-US" altLang="ko-KR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10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물질취급량</a:t>
                      </a:r>
                      <a:r>
                        <a:rPr kumimoji="0" lang="ko-KR" altLang="en-US" sz="1400" b="1" i="0" u="none" strike="noStrike" cap="none" spc="-10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자료 </a:t>
                      </a:r>
                      <a:endParaRPr kumimoji="0" lang="en-US" altLang="ko-KR" sz="1400" b="1" i="0" u="none" strike="noStrike" cap="none" spc="-10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연구개발시설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제품 개발 및 연구를 주목적으로 하는 시설로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해당시설의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시제품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판매여부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기타자료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상시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진공상태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가동시설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대상시설의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압력수치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가동원리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등의 객관적 자료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ex&gt;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압력탱크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저장시설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운전시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설정압력치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증빙절차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비산배출시설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설치ㆍ운영신고서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제출시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증빙자료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첨부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점검보고서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작성시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작성기간 동안의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제외시설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요건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충족여부를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기재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제외시설의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요건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미충족시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가동시간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증가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연구개발시설의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생산시설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전환 등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변경신고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721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1"/>
          <p:cNvGraphicFramePr>
            <a:graphicFrameLocks noGrp="1"/>
          </p:cNvGraphicFramePr>
          <p:nvPr>
            <p:extLst/>
          </p:nvPr>
        </p:nvGraphicFramePr>
        <p:xfrm>
          <a:off x="365319" y="1657139"/>
          <a:ext cx="8413361" cy="1359901"/>
        </p:xfrm>
        <a:graphic>
          <a:graphicData uri="http://schemas.openxmlformats.org/drawingml/2006/table">
            <a:tbl>
              <a:tblPr/>
              <a:tblGrid>
                <a:gridCol w="1091695"/>
                <a:gridCol w="7321666"/>
              </a:tblGrid>
              <a:tr h="261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3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일반기준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라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시설관리기준을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 충족하지 못하는 상황이 발생되는 경우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사업자는 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45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일 이내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에 </a:t>
                      </a:r>
                      <a:endParaRPr lang="en-US" altLang="ko-KR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시설관리기준을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충족할 수 있도록 조치하고 조치가 완료된 후 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30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일 이내에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결함여부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US" altLang="ko-KR" sz="1400" b="1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     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등을 재확인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다만 시설의 수리를 위하여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전체공정의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가동중지가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불가피할</a:t>
                      </a:r>
                      <a:r>
                        <a:rPr lang="ko-KR" altLang="en-US" sz="14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altLang="ko-KR" sz="1400" b="1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400" b="1" baseline="0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경우에는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유역환경청장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･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지방환경청장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･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수도권대기환경청장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이하“환경청장”이라</a:t>
                      </a:r>
                      <a:r>
                        <a:rPr lang="ko-KR" altLang="en-US" sz="14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과의 협의를 거쳐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수리기간을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다음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공정중지기간까지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연장할 수 있다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ko-KR" altLang="en-US" sz="1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1119026"/>
            <a:ext cx="91440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미충족사항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발생시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조치사항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4" name="Group 87"/>
          <p:cNvGraphicFramePr>
            <a:graphicFrameLocks noGrp="1"/>
          </p:cNvGraphicFramePr>
          <p:nvPr>
            <p:extLst/>
          </p:nvPr>
        </p:nvGraphicFramePr>
        <p:xfrm>
          <a:off x="365320" y="3114974"/>
          <a:ext cx="8413360" cy="173868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447675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시설관리기준을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충족하지 못하는 사항의 범위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시설관리기준을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적용시설이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기계･시설･설비 등이 고장</a:t>
                      </a:r>
                      <a:r>
                        <a:rPr lang="en-US" altLang="ko-KR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파손</a:t>
                      </a:r>
                      <a:r>
                        <a:rPr lang="en-US" altLang="ko-KR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단전･단수</a:t>
                      </a:r>
                      <a:r>
                        <a:rPr lang="en-US" altLang="ko-KR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기타 사정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으로 제 성능을 발휘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하지 못하여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시설관리기준을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준수하지 못하는 경우를 말함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공정점검기간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또는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대보수기간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(T/A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기간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은 정상적인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설비점검기간이므로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해당되지 않음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관리담당자는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위 사항이 발생될 경우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시설관리기준을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적정하게 준수할 수 있도록 신속하게 조치해야 함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조치가 완료된 경우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사건개요</a:t>
                      </a:r>
                      <a:r>
                        <a:rPr lang="en-US" altLang="ko-KR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조치내용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및 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조치완료후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점검ㆍ확인사항을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운영기록부에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기록</a:t>
                      </a:r>
                      <a:r>
                        <a:rPr lang="en-US" altLang="ko-KR" sz="1200" b="1" kern="1200" spc="-1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15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기록기준</a:t>
                      </a:r>
                      <a:r>
                        <a:rPr lang="ko-KR" altLang="en-US" sz="1200" b="1" kern="1200" spc="-1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참고</a:t>
                      </a:r>
                      <a:r>
                        <a:rPr lang="en-US" altLang="ko-KR" sz="1200" b="1" kern="1200" spc="-1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marR="0" indent="-17145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미충족사항에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대한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조치기간은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일을 초과할 수 없으며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altLang="ko-KR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일 이상의 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조치기간이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필요한 경우에는 </a:t>
                      </a:r>
                      <a:endParaRPr lang="en-US" altLang="ko-KR" sz="1400" b="1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미충족사항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발생일 기준 </a:t>
                      </a:r>
                      <a:r>
                        <a:rPr lang="en-US" altLang="ko-KR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일내에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관할 환경청장과 협의하여 </a:t>
                      </a:r>
                      <a:r>
                        <a:rPr lang="ko-KR" altLang="en-US" sz="1400" b="1" kern="120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조치기간을</a:t>
                      </a:r>
                      <a:r>
                        <a:rPr lang="ko-KR" altLang="en-US" sz="14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연장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해야 함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400" b="1" kern="1200" dirty="0" smtClea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grpSp>
        <p:nvGrpSpPr>
          <p:cNvPr id="6" name="그룹 21"/>
          <p:cNvGrpSpPr>
            <a:grpSpLocks/>
          </p:cNvGrpSpPr>
          <p:nvPr/>
        </p:nvGrpSpPr>
        <p:grpSpPr bwMode="auto">
          <a:xfrm>
            <a:off x="12993" y="5047084"/>
            <a:ext cx="8568952" cy="1656184"/>
            <a:chOff x="643000" y="4653136"/>
            <a:chExt cx="8576206" cy="1661967"/>
          </a:xfrm>
        </p:grpSpPr>
        <p:sp>
          <p:nvSpPr>
            <p:cNvPr id="7" name="직사각형 6"/>
            <p:cNvSpPr/>
            <p:nvPr/>
          </p:nvSpPr>
          <p:spPr bwMode="auto">
            <a:xfrm>
              <a:off x="1702078" y="5548454"/>
              <a:ext cx="6045492" cy="43246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889">
                <a:latin typeface="+mn-lt"/>
                <a:ea typeface="+mn-ea"/>
              </a:endParaRPr>
            </a:p>
          </p:txBody>
        </p:sp>
        <p:sp>
          <p:nvSpPr>
            <p:cNvPr id="8" name="직사각형 7"/>
            <p:cNvSpPr/>
            <p:nvPr/>
          </p:nvSpPr>
          <p:spPr bwMode="auto">
            <a:xfrm>
              <a:off x="1689576" y="5541306"/>
              <a:ext cx="4825679" cy="43246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889">
                <a:latin typeface="+mn-lt"/>
                <a:ea typeface="+mn-ea"/>
              </a:endParaRPr>
            </a:p>
          </p:txBody>
        </p:sp>
        <p:sp>
          <p:nvSpPr>
            <p:cNvPr id="9" name="아래쪽 화살표 8"/>
            <p:cNvSpPr/>
            <p:nvPr/>
          </p:nvSpPr>
          <p:spPr bwMode="auto">
            <a:xfrm>
              <a:off x="7501107" y="5049864"/>
              <a:ext cx="307186" cy="359200"/>
            </a:xfrm>
            <a:prstGeom prst="down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889">
                <a:latin typeface="+mn-lt"/>
                <a:ea typeface="+mn-ea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0592" y="6057766"/>
              <a:ext cx="478639" cy="2573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89" b="1" dirty="0">
                  <a:latin typeface="+mn-ea"/>
                  <a:ea typeface="+mn-ea"/>
                </a:rPr>
                <a:t>30</a:t>
              </a:r>
              <a:r>
                <a:rPr lang="ko-KR" altLang="en-US" sz="889" b="1" dirty="0">
                  <a:latin typeface="+mn-ea"/>
                  <a:ea typeface="+mn-ea"/>
                </a:rPr>
                <a:t>일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492178" y="6048831"/>
              <a:ext cx="476852" cy="2573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89" b="1" dirty="0">
                  <a:latin typeface="+mn-ea"/>
                  <a:ea typeface="+mn-ea"/>
                </a:rPr>
                <a:t>45</a:t>
              </a:r>
              <a:r>
                <a:rPr lang="ko-KR" altLang="en-US" sz="889" b="1" dirty="0">
                  <a:latin typeface="+mn-ea"/>
                  <a:ea typeface="+mn-ea"/>
                </a:rPr>
                <a:t>일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82418" y="6048831"/>
              <a:ext cx="405415" cy="2573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89" b="1" dirty="0">
                  <a:latin typeface="+mn-ea"/>
                  <a:ea typeface="+mn-ea"/>
                </a:rPr>
                <a:t>1</a:t>
              </a:r>
              <a:r>
                <a:rPr lang="ko-KR" altLang="en-US" sz="889" b="1" dirty="0">
                  <a:latin typeface="+mn-ea"/>
                  <a:ea typeface="+mn-ea"/>
                </a:rPr>
                <a:t>일</a:t>
              </a:r>
            </a:p>
          </p:txBody>
        </p:sp>
        <p:sp>
          <p:nvSpPr>
            <p:cNvPr id="13" name="아래쪽 화살표 12"/>
            <p:cNvSpPr/>
            <p:nvPr/>
          </p:nvSpPr>
          <p:spPr bwMode="auto">
            <a:xfrm>
              <a:off x="1562773" y="5049864"/>
              <a:ext cx="307186" cy="359200"/>
            </a:xfrm>
            <a:prstGeom prst="down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889">
                <a:latin typeface="+mn-lt"/>
                <a:ea typeface="+mn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43000" y="4760360"/>
              <a:ext cx="2603938" cy="2591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89" b="1" dirty="0">
                  <a:latin typeface="+mn-ea"/>
                  <a:ea typeface="+mn-ea"/>
                </a:rPr>
                <a:t>시설관리기준을 충족하지 못하는 상황발생</a:t>
              </a:r>
            </a:p>
          </p:txBody>
        </p:sp>
        <p:sp>
          <p:nvSpPr>
            <p:cNvPr id="15" name="아래쪽 화살표 14"/>
            <p:cNvSpPr/>
            <p:nvPr/>
          </p:nvSpPr>
          <p:spPr bwMode="auto">
            <a:xfrm>
              <a:off x="6334872" y="5049864"/>
              <a:ext cx="307186" cy="359200"/>
            </a:xfrm>
            <a:prstGeom prst="down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889">
                <a:latin typeface="+mn-lt"/>
                <a:ea typeface="+mn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334732" y="5003400"/>
              <a:ext cx="1173379" cy="2573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89" b="1" dirty="0">
                  <a:latin typeface="+mn-ea"/>
                  <a:ea typeface="+mn-ea"/>
                </a:rPr>
                <a:t>[</a:t>
              </a:r>
              <a:r>
                <a:rPr lang="ko-KR" altLang="en-US" sz="889" b="1" dirty="0">
                  <a:latin typeface="+mn-ea"/>
                  <a:ea typeface="+mn-ea"/>
                </a:rPr>
                <a:t>협의 기간 만료</a:t>
              </a:r>
              <a:r>
                <a:rPr lang="en-US" altLang="ko-KR" sz="889" b="1" dirty="0">
                  <a:latin typeface="+mn-ea"/>
                  <a:ea typeface="+mn-ea"/>
                </a:rPr>
                <a:t>]</a:t>
              </a:r>
              <a:endParaRPr lang="ko-KR" altLang="en-US" sz="889" b="1" dirty="0">
                <a:latin typeface="+mn-ea"/>
                <a:ea typeface="+mn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70789" y="5012336"/>
              <a:ext cx="1343046" cy="25912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89" b="1" dirty="0">
                  <a:latin typeface="+mn-ea"/>
                  <a:ea typeface="+mn-ea"/>
                </a:rPr>
                <a:t>[</a:t>
              </a:r>
              <a:r>
                <a:rPr lang="ko-KR" altLang="en-US" sz="889" b="1" dirty="0">
                  <a:latin typeface="+mn-ea"/>
                  <a:ea typeface="+mn-ea"/>
                </a:rPr>
                <a:t>수리 및 조치 완료</a:t>
              </a:r>
              <a:r>
                <a:rPr lang="en-US" altLang="ko-KR" sz="889" b="1" dirty="0">
                  <a:latin typeface="+mn-ea"/>
                  <a:ea typeface="+mn-ea"/>
                </a:rPr>
                <a:t>]</a:t>
              </a:r>
              <a:endParaRPr lang="ko-KR" altLang="en-US" sz="889" b="1" dirty="0">
                <a:latin typeface="+mn-ea"/>
                <a:ea typeface="+mn-ea"/>
              </a:endParaRPr>
            </a:p>
          </p:txBody>
        </p:sp>
        <p:sp>
          <p:nvSpPr>
            <p:cNvPr id="18" name="아래쪽 화살표 17"/>
            <p:cNvSpPr/>
            <p:nvPr/>
          </p:nvSpPr>
          <p:spPr bwMode="auto">
            <a:xfrm>
              <a:off x="6918883" y="4914047"/>
              <a:ext cx="312545" cy="495017"/>
            </a:xfrm>
            <a:prstGeom prst="down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889">
                <a:latin typeface="+mn-lt"/>
                <a:ea typeface="+mn-ea"/>
              </a:endParaRPr>
            </a:p>
          </p:txBody>
        </p:sp>
        <p:sp>
          <p:nvSpPr>
            <p:cNvPr id="19" name="직사각형 18"/>
            <p:cNvSpPr/>
            <p:nvPr/>
          </p:nvSpPr>
          <p:spPr bwMode="auto">
            <a:xfrm>
              <a:off x="6500967" y="5541306"/>
              <a:ext cx="625088" cy="432469"/>
            </a:xfrm>
            <a:prstGeom prst="rect">
              <a:avLst/>
            </a:prstGeom>
            <a:solidFill>
              <a:schemeClr val="accent5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889">
                <a:latin typeface="+mn-lt"/>
                <a:ea typeface="+mn-ea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99153" y="4653136"/>
              <a:ext cx="2096723" cy="2573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89" b="1" dirty="0">
                  <a:latin typeface="+mn-ea"/>
                  <a:ea typeface="+mn-ea"/>
                </a:rPr>
                <a:t>[</a:t>
              </a:r>
              <a:r>
                <a:rPr lang="ko-KR" altLang="en-US" sz="889" b="1" dirty="0">
                  <a:latin typeface="+mn-ea"/>
                  <a:ea typeface="+mn-ea"/>
                </a:rPr>
                <a:t>최대 협의기간 연장</a:t>
              </a:r>
              <a:r>
                <a:rPr lang="en-US" altLang="ko-KR" sz="889" b="1" dirty="0">
                  <a:latin typeface="+mn-ea"/>
                  <a:ea typeface="+mn-ea"/>
                </a:rPr>
                <a:t>] : </a:t>
              </a:r>
              <a:r>
                <a:rPr lang="ko-KR" altLang="en-US" sz="889" b="1" dirty="0">
                  <a:latin typeface="+mn-ea"/>
                  <a:ea typeface="+mn-ea"/>
                </a:rPr>
                <a:t>사유 소명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09953" y="6055980"/>
              <a:ext cx="478639" cy="2573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89" b="1" dirty="0">
                  <a:latin typeface="+mn-ea"/>
                  <a:ea typeface="+mn-ea"/>
                </a:rPr>
                <a:t>40</a:t>
              </a:r>
              <a:r>
                <a:rPr lang="ko-KR" altLang="en-US" sz="889" b="1" dirty="0">
                  <a:latin typeface="+mn-ea"/>
                  <a:ea typeface="+mn-ea"/>
                </a:rPr>
                <a:t>일</a:t>
              </a:r>
            </a:p>
          </p:txBody>
        </p:sp>
        <p:sp>
          <p:nvSpPr>
            <p:cNvPr id="22" name="오른쪽 화살표 21"/>
            <p:cNvSpPr/>
            <p:nvPr/>
          </p:nvSpPr>
          <p:spPr bwMode="auto">
            <a:xfrm>
              <a:off x="7749357" y="5637807"/>
              <a:ext cx="1337688" cy="216234"/>
            </a:xfrm>
            <a:prstGeom prst="rightArrow">
              <a:avLst/>
            </a:prstGeom>
            <a:solidFill>
              <a:schemeClr val="accent5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889">
                <a:latin typeface="+mn-lt"/>
                <a:ea typeface="+mn-ea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86904" y="6057766"/>
              <a:ext cx="1132302" cy="2573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89" b="1" dirty="0">
                  <a:latin typeface="+mn-ea"/>
                  <a:ea typeface="+mn-ea"/>
                </a:rPr>
                <a:t>[</a:t>
              </a:r>
              <a:r>
                <a:rPr lang="ko-KR" altLang="en-US" sz="889" b="1" dirty="0">
                  <a:latin typeface="+mn-ea"/>
                  <a:ea typeface="+mn-ea"/>
                </a:rPr>
                <a:t>수리기간 연장</a:t>
              </a:r>
              <a:r>
                <a:rPr lang="en-US" altLang="ko-KR" sz="889" b="1" dirty="0">
                  <a:latin typeface="+mn-ea"/>
                  <a:ea typeface="+mn-ea"/>
                </a:rPr>
                <a:t>]</a:t>
              </a:r>
              <a:endParaRPr lang="ko-KR" altLang="en-US" sz="889" b="1" dirty="0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992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19102"/>
            <a:ext cx="91440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근거법령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「대기환경보전법」제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38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조의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비산배출의 저감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-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 신고의무 규정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 기관 명시</a:t>
            </a:r>
            <a:endParaRPr lang="en-US" altLang="ko-K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「대기환경보전법」제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81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재정적ㆍ기술적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지원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- 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 사업장 기술지원 근거 규정</a:t>
            </a:r>
            <a:endParaRPr lang="en-US" altLang="ko-K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</a:t>
            </a:r>
            <a:r>
              <a:rPr lang="ko-KR" altLang="en-US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대기환경보전법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」시행령 제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38</a:t>
            </a:r>
            <a:r>
              <a:rPr lang="ko-KR" altLang="en-US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조의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비산배출의 저감대상 업종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- </a:t>
            </a:r>
            <a:r>
              <a:rPr lang="en-US" altLang="ko-KR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’</a:t>
            </a:r>
            <a:r>
              <a:rPr lang="en-US" altLang="ko-KR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15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적용 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원유정제처리업 등 </a:t>
            </a:r>
            <a:r>
              <a:rPr lang="en-US" altLang="ko-KR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</a:t>
            </a:r>
            <a:r>
              <a:rPr lang="en-US" altLang="ko-KR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en-US" altLang="ko-KR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‘</a:t>
            </a:r>
            <a:r>
              <a:rPr lang="en-US" altLang="ko-KR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16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적용 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점착제 및 젤라틴 제조업 등 </a:t>
            </a:r>
            <a:r>
              <a:rPr lang="en-US" altLang="ko-KR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14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</a:t>
            </a:r>
            <a:endParaRPr lang="en-US" altLang="ko-KR" b="1" spc="-1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「대기환경보전법」시행령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66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권한의 위탁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 사업장 </a:t>
            </a:r>
            <a:r>
              <a:rPr lang="ko-KR" altLang="en-US" b="1" spc="-1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기술지원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업무 </a:t>
            </a:r>
            <a:r>
              <a:rPr lang="ko-KR" altLang="en-US" b="1" spc="-1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한국환경공단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위탁</a:t>
            </a:r>
            <a:endParaRPr lang="en-US" altLang="ko-KR" b="1" spc="-1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「대기환경보전법」시행규칙 제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51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조의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비산배출시설의 </a:t>
            </a:r>
            <a:r>
              <a:rPr lang="ko-KR" altLang="en-US" sz="1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설치ㆍ운영신고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및 변경신고 등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신고방법 및 내용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변경신고 대상 및 방법 등 규정</a:t>
            </a:r>
            <a:endParaRPr lang="en-US" altLang="ko-K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「대기환경보전법」시행규칙 제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51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조의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비산배출저감을 위한 시설관리기준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- </a:t>
            </a:r>
            <a:r>
              <a:rPr lang="en-US" altLang="ko-KR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HAPs 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 사업장에서 준수해야 하는 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및 </a:t>
            </a:r>
            <a:r>
              <a:rPr lang="ko-KR" altLang="en-US" b="1" spc="-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정기점검 수검사항 규정</a:t>
            </a:r>
            <a:endParaRPr lang="ko-KR" altLang="en-US" b="1" spc="-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833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2571" y="5790561"/>
            <a:ext cx="2138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/>
              <a:t>&lt; </a:t>
            </a:r>
            <a:r>
              <a:rPr lang="ko-KR" altLang="en-US" sz="1400" b="1" dirty="0" smtClean="0"/>
              <a:t>운영기록부 작성예시 </a:t>
            </a:r>
            <a:r>
              <a:rPr lang="en-US" altLang="ko-KR" sz="1400" b="1" dirty="0" smtClean="0"/>
              <a:t>&gt;</a:t>
            </a:r>
            <a:endParaRPr lang="en-US" altLang="ko-KR" sz="1400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521" y="2186275"/>
            <a:ext cx="6496957" cy="35723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21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54965"/>
            <a:ext cx="9144000" cy="4821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운영기록부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작성 및 관리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/>
          </p:nvPr>
        </p:nvGraphicFramePr>
        <p:xfrm>
          <a:off x="365319" y="1657139"/>
          <a:ext cx="8413361" cy="2426701"/>
        </p:xfrm>
        <a:graphic>
          <a:graphicData uri="http://schemas.openxmlformats.org/drawingml/2006/table">
            <a:tbl>
              <a:tblPr/>
              <a:tblGrid>
                <a:gridCol w="1091695"/>
                <a:gridCol w="7321666"/>
              </a:tblGrid>
              <a:tr h="261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3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기록기준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시설관리기준에서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제시된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운영기록부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별지 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호의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서식에 따라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기록하고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보존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다만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상세내용을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기록해야 하거나 또는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운영기록부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서식에 기재한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사항 외의 사항을 기록하여야 하는 경우에는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사업장별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별도의 서식을 정하여 기록할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수 있으며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모든 기록은 전산에 의한 방법으로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기록ㆍ보존할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수 있다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일반기준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 라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의 사항이 발생된 경우에는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사건개요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조치내용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조치 완료 후 점검</a:t>
                      </a: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·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확인 </a:t>
                      </a:r>
                      <a:endParaRPr lang="en-US" altLang="ko-KR" sz="1400" b="1" dirty="0" smtClean="0">
                        <a:solidFill>
                          <a:srgbClr val="FFFF00"/>
                        </a:solidFill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rgbClr val="FFFF00"/>
                          </a:solidFill>
                        </a:rPr>
                        <a:t>        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사항 등을 </a:t>
                      </a:r>
                      <a:r>
                        <a:rPr lang="ko-KR" altLang="en-US" sz="1400" b="1" dirty="0" err="1" smtClean="0">
                          <a:solidFill>
                            <a:srgbClr val="FFFF00"/>
                          </a:solidFill>
                        </a:rPr>
                        <a:t>운영기록부에</a:t>
                      </a:r>
                      <a:r>
                        <a:rPr lang="ko-KR" altLang="en-US" sz="1400" b="1" dirty="0" smtClean="0">
                          <a:solidFill>
                            <a:srgbClr val="FFFF00"/>
                          </a:solidFill>
                        </a:rPr>
                        <a:t> 기록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한다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다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)  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제</a:t>
                      </a:r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호의 업종별 </a:t>
                      </a:r>
                      <a:r>
                        <a:rPr lang="ko-KR" altLang="en-US" sz="1400" b="1" dirty="0" err="1" smtClean="0">
                          <a:solidFill>
                            <a:schemeClr val="bg1"/>
                          </a:solidFill>
                        </a:rPr>
                        <a:t>시설관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시설관리기준에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따라 기록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•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관리하여야 하는 사항을 기록한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운영기록부는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해당년도 종료일로 부터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년간 보관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.</a:t>
                      </a:r>
                      <a:endParaRPr lang="ko-KR" altLang="en-US" sz="1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라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호의 업종별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시설관리기준에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따라 기록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•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관리하는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운영기록부는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환경청장이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   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요청하면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10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</a:rPr>
                        <a:t>일 이내에 그 사본을 제출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.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87"/>
          <p:cNvGraphicFramePr>
            <a:graphicFrameLocks noGrp="1"/>
          </p:cNvGraphicFramePr>
          <p:nvPr>
            <p:extLst/>
          </p:nvPr>
        </p:nvGraphicFramePr>
        <p:xfrm>
          <a:off x="365319" y="4199699"/>
          <a:ext cx="8413360" cy="152532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447675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운영기록부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작성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대상시설별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작성내용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및 주기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가열시설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보일러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소각시설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연소실 내부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연소온도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월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회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전산기록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가능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-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연소에 의한 시설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회수에 의한 시설</a:t>
                      </a:r>
                      <a:r>
                        <a:rPr kumimoji="0" lang="en-US" altLang="ko-KR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spc="-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그밖의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spc="-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방지시설</a:t>
                      </a:r>
                      <a:r>
                        <a:rPr kumimoji="0" lang="ko-KR" altLang="en-US" sz="14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관리대상물질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저감효율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or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후단농도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반기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회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endParaRPr kumimoji="0" lang="en-US" altLang="ko-K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냉각탑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냉각수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TOC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농도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반기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회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플레어스택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불꽃점화상태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회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전산 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기록가능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매연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매연발생시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압력완화장치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누출농도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압력방출시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 이내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미충족사항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발생시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조치내역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사건개요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조치내용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등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사건발생시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79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54965"/>
            <a:ext cx="9144000" cy="4821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점검보고서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작성 및 제출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Group 41"/>
          <p:cNvGraphicFramePr>
            <a:graphicFrameLocks noGrp="1"/>
          </p:cNvGraphicFramePr>
          <p:nvPr>
            <p:extLst/>
          </p:nvPr>
        </p:nvGraphicFramePr>
        <p:xfrm>
          <a:off x="365319" y="1657139"/>
          <a:ext cx="8413361" cy="2213341"/>
        </p:xfrm>
        <a:graphic>
          <a:graphicData uri="http://schemas.openxmlformats.org/drawingml/2006/table">
            <a:tbl>
              <a:tblPr/>
              <a:tblGrid>
                <a:gridCol w="1091695"/>
                <a:gridCol w="7321666"/>
              </a:tblGrid>
              <a:tr h="261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 설 관 리 기 준</a:t>
                      </a:r>
                    </a:p>
                  </a:txBody>
                  <a:tcPr marL="57569" marR="57569" marT="15898" marB="15898" anchor="ctr" horzOverflow="overflow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2F4"/>
                    </a:solidFill>
                  </a:tcPr>
                </a:tc>
              </a:tr>
              <a:tr h="23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보고기준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7569" marR="57569" marT="15898" marB="15898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최초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점검보고서는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업종별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시설관리기준에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따른 관리 대상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시설현황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등을 별지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호의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서식에 따라 작성하여 환경청장에게 제출하여야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 경우 제출시기는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기존사업장은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이 표의 기준이 적용되는 해의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12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일까지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신규사업장은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시설의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설치가 완료된 해의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12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일까지로 하되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8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 이후에 설치가 완료된 시설은 그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다음해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4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일까지 제출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나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점검보고서는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호의 업종별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시설관리기준에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따른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준수사항을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별지 제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호 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6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서식에 따라 작성하여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다음 해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4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일까지 환경청장에게 제출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하여야 한다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부득이한 사유로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기한 내에 최초 및 연간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점검보고서를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제출할 수 없는 경우에는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   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환경청장과 협의하여 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제출 기한을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일까지 연장할 수 있다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69" marR="57569" marT="15898" marB="15898" anchor="ctr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918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Group 87"/>
          <p:cNvGraphicFramePr>
            <a:graphicFrameLocks noGrp="1"/>
          </p:cNvGraphicFramePr>
          <p:nvPr>
            <p:extLst/>
          </p:nvPr>
        </p:nvGraphicFramePr>
        <p:xfrm>
          <a:off x="365319" y="3996499"/>
          <a:ext cx="8413360" cy="671888"/>
        </p:xfrm>
        <a:graphic>
          <a:graphicData uri="http://schemas.openxmlformats.org/drawingml/2006/table">
            <a:tbl>
              <a:tblPr/>
              <a:tblGrid>
                <a:gridCol w="8413360"/>
              </a:tblGrid>
              <a:tr h="447675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Blip>
                          <a:blip r:embed="rId2"/>
                        </a:buBlip>
                        <a:tabLst/>
                      </a:pP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점검보고서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관리대상시설의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시설관리기준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준수여부를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자체점검하여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작성하는 보고서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최초점검보고서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신고년도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6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개월치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측정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운영내역을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작성하여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당해년도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말까지 제출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-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연간점검보고서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당해년도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년치 측정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운영내역을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작성하여 그 </a:t>
                      </a:r>
                      <a:r>
                        <a:rPr kumimoji="0" lang="ko-KR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다음년도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4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월 </a:t>
                      </a:r>
                      <a:r>
                        <a:rPr kumimoji="0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30</a:t>
                      </a:r>
                      <a:r>
                        <a:rPr kumimoji="0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일까지 제출 </a:t>
                      </a:r>
                      <a:endParaRPr kumimoji="0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7577" marR="57577" marT="15904" marB="15904" horzOverflow="overflow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FFF0"/>
                    </a:solidFill>
                  </a:tcPr>
                </a:tc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" b="-1520"/>
          <a:stretch/>
        </p:blipFill>
        <p:spPr>
          <a:xfrm>
            <a:off x="894079" y="4752000"/>
            <a:ext cx="7355842" cy="209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9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965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34" y="1119113"/>
            <a:ext cx="91339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신고대상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「</a:t>
            </a:r>
            <a:r>
              <a:rPr lang="ko-KR" altLang="en-US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대기환경보전법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」시행령에 규정된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20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 업종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사업장중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  시설의 용량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관리대상물질의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사용여부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및 취급함량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등을 고려하여 결정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관리대상물질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공통 적용물질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(35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종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업종별 추가물질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(2~6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종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※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신고 미대상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관리대상물질 미사용</a:t>
            </a:r>
            <a:r>
              <a:rPr lang="en-US" altLang="ko-KR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취급함량 </a:t>
            </a:r>
            <a:r>
              <a:rPr lang="en-US" altLang="ko-KR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5wt% 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이하</a:t>
            </a:r>
            <a:r>
              <a:rPr lang="en-US" altLang="ko-KR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기준 </a:t>
            </a:r>
            <a:r>
              <a:rPr lang="ko-KR" altLang="en-US" spc="-1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용량이하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pc="-1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관리대상시설</a:t>
            </a:r>
            <a:r>
              <a:rPr lang="ko-KR" altLang="en-US" spc="-1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pc="-1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□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사업장 준수사항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공통사항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관리담당자 지정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운영기록부 작성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자체 점검보고서 제출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등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시설관리기준 준수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 저감시설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설치ㆍ운영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포집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→저감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배출기준</a:t>
            </a:r>
            <a:r>
              <a:rPr lang="en-US" altLang="ko-KR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(THC)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준수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비산누출시설</a:t>
            </a:r>
            <a:r>
              <a:rPr lang="en-US" altLang="ko-KR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밸브</a:t>
            </a:r>
            <a:r>
              <a:rPr lang="en-US" altLang="ko-KR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펌프</a:t>
            </a:r>
            <a:r>
              <a:rPr lang="en-US" altLang="ko-KR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플랜지</a:t>
            </a:r>
            <a:r>
              <a:rPr lang="ko-KR" altLang="en-US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등 </a:t>
            </a:r>
            <a:r>
              <a:rPr lang="en-US" altLang="ko-KR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8</a:t>
            </a:r>
            <a:r>
              <a:rPr lang="ko-KR" altLang="en-US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종</a:t>
            </a:r>
            <a:r>
              <a:rPr lang="en-US" altLang="ko-KR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누출여부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모니터링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운영기록부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작성</a:t>
            </a:r>
            <a:endParaRPr lang="en-US" altLang="ko-K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자체점검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시설관리기준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준수여부에 대한 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매년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점검보고서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작성 및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관할환경청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제출</a:t>
            </a:r>
            <a:endParaRPr lang="en-US" altLang="ko-K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ㆍ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정기점검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en-US" altLang="ko-K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년 주기로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비산배출시설</a:t>
            </a:r>
            <a:r>
              <a:rPr lang="ko-KR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전수조사</a:t>
            </a:r>
            <a:endParaRPr lang="ko-KR" alt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2112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2924</TotalTime>
  <Words>7857</Words>
  <Application>Microsoft Office PowerPoint</Application>
  <PresentationFormat>화면 슬라이드 쇼(4:3)</PresentationFormat>
  <Paragraphs>1048</Paragraphs>
  <Slides>83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83</vt:i4>
      </vt:variant>
    </vt:vector>
  </HeadingPairs>
  <TitlesOfParts>
    <vt:vector size="91" baseType="lpstr">
      <vt:lpstr>HY헤드라인M</vt:lpstr>
      <vt:lpstr>굴림</vt:lpstr>
      <vt:lpstr>맑은 고딕</vt:lpstr>
      <vt:lpstr>Arial</vt:lpstr>
      <vt:lpstr>Calibri</vt:lpstr>
      <vt:lpstr>Calibri Light</vt:lpstr>
      <vt:lpstr>Tahoma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NB-HP-06</dc:creator>
  <cp:lastModifiedBy>한기원</cp:lastModifiedBy>
  <cp:revision>217</cp:revision>
  <cp:lastPrinted>2016-04-04T01:38:33Z</cp:lastPrinted>
  <dcterms:created xsi:type="dcterms:W3CDTF">2016-03-03T06:38:20Z</dcterms:created>
  <dcterms:modified xsi:type="dcterms:W3CDTF">2016-06-16T02:50:46Z</dcterms:modified>
</cp:coreProperties>
</file>